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48"/>
  </p:notesMasterIdLst>
  <p:handoutMasterIdLst>
    <p:handoutMasterId r:id="rId49"/>
  </p:handoutMasterIdLst>
  <p:sldIdLst>
    <p:sldId id="345" r:id="rId3"/>
    <p:sldId id="376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413" r:id="rId20"/>
    <p:sldId id="377" r:id="rId21"/>
    <p:sldId id="395" r:id="rId22"/>
    <p:sldId id="396" r:id="rId23"/>
    <p:sldId id="400" r:id="rId24"/>
    <p:sldId id="401" r:id="rId25"/>
    <p:sldId id="397" r:id="rId26"/>
    <p:sldId id="402" r:id="rId27"/>
    <p:sldId id="378" r:id="rId28"/>
    <p:sldId id="403" r:id="rId29"/>
    <p:sldId id="404" r:id="rId30"/>
    <p:sldId id="405" r:id="rId31"/>
    <p:sldId id="406" r:id="rId32"/>
    <p:sldId id="408" r:id="rId33"/>
    <p:sldId id="407" r:id="rId34"/>
    <p:sldId id="379" r:id="rId35"/>
    <p:sldId id="415" r:id="rId36"/>
    <p:sldId id="416" r:id="rId37"/>
    <p:sldId id="414" r:id="rId38"/>
    <p:sldId id="417" r:id="rId39"/>
    <p:sldId id="418" r:id="rId40"/>
    <p:sldId id="419" r:id="rId41"/>
    <p:sldId id="420" r:id="rId42"/>
    <p:sldId id="409" r:id="rId43"/>
    <p:sldId id="410" r:id="rId44"/>
    <p:sldId id="411" r:id="rId45"/>
    <p:sldId id="349" r:id="rId46"/>
    <p:sldId id="412" r:id="rId47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>
    <p:extLst>
      <p:ext uri="{19B8F6BF-5375-455C-9EA6-DF929625EA0E}">
        <p15:presenceInfo xmlns:p15="http://schemas.microsoft.com/office/powerpoint/2012/main" userId="62eeef3d7da66e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85C5FF"/>
    <a:srgbClr val="FFFF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46" autoAdjust="0"/>
    <p:restoredTop sz="89465" autoAdjust="0"/>
  </p:normalViewPr>
  <p:slideViewPr>
    <p:cSldViewPr snapToGrid="0" showGuides="1">
      <p:cViewPr varScale="1">
        <p:scale>
          <a:sx n="97" d="100"/>
          <a:sy n="97" d="100"/>
        </p:scale>
        <p:origin x="6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870044-25ED-4E18-901A-C6EB763D6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89518-C443-4D56-AE28-EFD59093B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B52DA-5EBE-4165-AC1A-DBC6F4BC4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9C8A6-40B6-456C-A701-2ABBF283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79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21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1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747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8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2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5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036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664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740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447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26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接触机器学习常用的名词、术语等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1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566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810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947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498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28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812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719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37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82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9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085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749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468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7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665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828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7045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680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变量的不确定性越大，熵也就越大，把它搞清楚所需要的信息量也就越大。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542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若样本与其猜中近邻在属性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上的距离小于其与猜错近邻的距离，则说明属性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对于区分样本是有益的，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否则，说明属性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起到负面作用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700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3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64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95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5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200" i="1" spc="-10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 spc="-1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i="1" spc="-1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1" i="1" spc="-1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1200" i="1" spc="-1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zh-CN" sz="1200" i="1" spc="-1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𝒟</m:t>
                                    </m:r>
                                  </m:e>
                                </m:d>
                                <m:r>
                                  <a:rPr lang="en-US" altLang="zh-CN" sz="1200" b="0" i="1" spc="-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200" b="0" i="1" spc="-1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pc="-1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𝒟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200" i="1" spc="-10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 spc="-1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i="1" spc="-1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1" i="1" spc="-1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1200" i="1" spc="-1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zh-CN" sz="1200" i="1" spc="-1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𝒟</m:t>
                                    </m:r>
                                  </m:e>
                                </m:d>
                                <m:r>
                                  <a:rPr lang="en-US" altLang="zh-CN" sz="1200" i="1" spc="-1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i="1" spc="-1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sz="1200" b="0" i="1" spc="-1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200" b="0" i="1" spc="-1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200" b="0" i="1" spc="-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200" b="0" i="1" spc="-1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pc="-1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𝒟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 spc="-1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1200" i="1" spc="-1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1" i="1" spc="-1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200" i="1" spc="-1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sz="1200" i="1" spc="-1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</m:d>
                            <m:r>
                              <a:rPr lang="en-US" altLang="zh-CN" sz="1200" i="1" spc="-1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120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sz="1200" b="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2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200" b="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 spc="-1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1200" i="1" spc="-1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1" i="1" spc="-1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200" i="1" spc="-1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sz="1200" i="1" spc="-1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</m:d>
                            <m:r>
                              <a:rPr lang="en-US" altLang="zh-CN" sz="1200" i="1" spc="-1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120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d>
                          <m:dPr>
                            <m:ctrlPr>
                              <a:rPr lang="en-US" altLang="zh-CN" sz="1200" b="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200" b="0" i="1" spc="-1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200" b="0" i="1" spc="-1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pc="-1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altLang="zh-CN" sz="1200" i="1" spc="-1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200" b="0" i="1" spc="-1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200" b="0" i="1" spc="-1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pc="-1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 spc="-1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1200" i="1" spc="-1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1" i="1" spc="-1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200" i="1" spc="-1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sz="1200" i="1" spc="-1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</m:d>
                            <m:r>
                              <a:rPr lang="en-US" altLang="zh-CN" sz="1200" i="1" spc="-1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120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sz="1200" b="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𝐸</a:t>
                </a:r>
                <a:r>
                  <a:rPr lang="en-US" altLang="zh-CN" sz="1200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(𝑔;</a:t>
                </a:r>
                <a:r>
                  <a:rPr lang="en-US" altLang="zh-CN" sz="1200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𝒟)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𝔼_𝒟 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altLang="zh-CN" sz="1200" b="0" i="0" spc="-1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𝑔(</a:t>
                </a:r>
                <a:r>
                  <a:rPr lang="en-US" altLang="zh-CN" sz="1200" b="1" i="0" spc="-10">
                    <a:latin typeface="Cambria Math" panose="02040503050406030204" pitchFamily="18" charset="0"/>
                  </a:rPr>
                  <a:t>𝒙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;</a:t>
                </a:r>
                <a:r>
                  <a:rPr lang="en-US" altLang="zh-CN" sz="1200" i="0" spc="-1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𝒟)</a:t>
                </a:r>
                <a:r>
                  <a:rPr lang="en-US" altLang="zh-CN" sz="1200" b="0" i="0" spc="-10" smtClean="0">
                    <a:latin typeface="Cambria Math" panose="02040503050406030204" pitchFamily="18" charset="0"/>
                  </a:rPr>
                  <a:t>−𝑦_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 )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2 ]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𝔼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 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altLang="zh-CN" sz="1200" b="0" i="0" spc="-1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𝑔(</a:t>
                </a:r>
                <a:r>
                  <a:rPr lang="en-US" altLang="zh-CN" sz="1200" b="1" i="0" spc="-10">
                    <a:latin typeface="Cambria Math" panose="02040503050406030204" pitchFamily="18" charset="0"/>
                  </a:rPr>
                  <a:t>𝒙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;</a:t>
                </a:r>
                <a:r>
                  <a:rPr lang="en-US" altLang="zh-CN" sz="1200" i="0" spc="-1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𝒟)</a:t>
                </a:r>
                <a:r>
                  <a:rPr lang="en-US" altLang="zh-CN" sz="1200" i="0" spc="-1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altLang="zh-CN" sz="1200" i="0" spc="-1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altLang="zh-CN" sz="1200" b="0" i="0" spc="-1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+𝑦</a:t>
                </a:r>
                <a:r>
                  <a:rPr lang="en-US" altLang="zh-CN" sz="1200" b="0" i="0" spc="-10" smtClean="0">
                    <a:latin typeface="Cambria Math" panose="02040503050406030204" pitchFamily="18" charset="0"/>
                  </a:rPr>
                  <a:t>−𝑦_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 )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2 ]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𝔼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 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 spc="-10" smtClean="0">
                    <a:latin typeface="Cambria Math" panose="02040503050406030204" pitchFamily="18" charset="0"/>
                  </a:rPr>
                  <a:t>𝑔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b="1" i="0" spc="-10">
                    <a:latin typeface="Cambria Math" panose="02040503050406030204" pitchFamily="18" charset="0"/>
                  </a:rPr>
                  <a:t>𝒙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;</a:t>
                </a:r>
                <a:r>
                  <a:rPr lang="en-US" altLang="zh-CN" sz="1200" i="0" spc="-1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𝒟)−</a:t>
                </a:r>
                <a:r>
                  <a:rPr lang="en-US" altLang="zh-CN" sz="1200" i="0" spc="-1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altLang="zh-CN" sz="1200" b="0" i="0" spc="-1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altLang="zh-CN" sz="1200" b="0" i="0" spc="-1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〗^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2 ]+2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𝔼_𝒟</a:t>
                </a:r>
                <a:r>
                  <a:rPr lang="en-US" altLang="zh-CN" sz="1200" b="0" i="0" spc="-1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[(</a:t>
                </a:r>
                <a:r>
                  <a:rPr lang="en-US" altLang="zh-CN" sz="1200" i="0" spc="-10" smtClean="0">
                    <a:latin typeface="Cambria Math" panose="02040503050406030204" pitchFamily="18" charset="0"/>
                  </a:rPr>
                  <a:t>𝑔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b="1" i="0" spc="-10">
                    <a:latin typeface="Cambria Math" panose="02040503050406030204" pitchFamily="18" charset="0"/>
                  </a:rPr>
                  <a:t>𝒙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;</a:t>
                </a:r>
                <a:r>
                  <a:rPr lang="en-US" altLang="zh-CN" sz="1200" i="0" spc="-1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𝒟)−</a:t>
                </a:r>
                <a:r>
                  <a:rPr lang="en-US" altLang="zh-CN" sz="1200" i="0" spc="-1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y)</a:t>
                </a:r>
                <a:r>
                  <a:rPr lang="en-US" altLang="zh-CN" sz="1200" b="0" i="0" spc="-1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(𝑦</a:t>
                </a:r>
                <a:r>
                  <a:rPr lang="en-US" altLang="zh-CN" sz="1200" b="0" i="0" spc="-10" smtClean="0">
                    <a:latin typeface="Cambria Math" panose="02040503050406030204" pitchFamily="18" charset="0"/>
                  </a:rPr>
                  <a:t>−𝑦_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 )]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𝔼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</a:t>
                </a:r>
                <a:r>
                  <a:rPr lang="en-US" altLang="zh-CN" sz="1200" b="0" i="0" spc="-1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CN" sz="1200" b="0" i="0" spc="-1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altLang="zh-CN" sz="1200" b="0" i="0" spc="-10" smtClean="0">
                    <a:latin typeface="Cambria Math" panose="02040503050406030204" pitchFamily="18" charset="0"/>
                  </a:rPr>
                  <a:t>−𝑦_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 )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〗^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=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𝔼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 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[〖(</a:t>
                </a:r>
                <a:r>
                  <a:rPr lang="en-US" altLang="zh-CN" sz="1200" i="0" spc="-10" smtClean="0">
                    <a:latin typeface="Cambria Math" panose="02040503050406030204" pitchFamily="18" charset="0"/>
                  </a:rPr>
                  <a:t>𝑔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b="1" i="0" spc="-10">
                    <a:latin typeface="Cambria Math" panose="02040503050406030204" pitchFamily="18" charset="0"/>
                  </a:rPr>
                  <a:t>𝒙</a:t>
                </a:r>
                <a:r>
                  <a:rPr lang="en-US" altLang="zh-CN" sz="1200" i="0" spc="-10">
                    <a:latin typeface="Cambria Math" panose="02040503050406030204" pitchFamily="18" charset="0"/>
                  </a:rPr>
                  <a:t>;</a:t>
                </a:r>
                <a:r>
                  <a:rPr lang="en-US" altLang="zh-CN" sz="1200" i="0" spc="-1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𝒟)−</a:t>
                </a:r>
                <a:r>
                  <a:rPr lang="en-US" altLang="zh-CN" sz="1200" i="0" spc="-1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altLang="zh-CN" sz="1200" b="0" i="0" spc="-1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altLang="zh-CN" sz="1200" b="0" i="0" spc="-1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〗^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2 ]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zh-CN" altLang="en-US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𝜀</a:t>
                </a:r>
                <a:r>
                  <a:rPr lang="en-US" altLang="zh-CN" sz="1200" b="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^2</a:t>
                </a:r>
                <a:endParaRPr lang="zh-CN" altLang="en-US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42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在训练数据上表现得好那不是真的好，模型最终是希望对未知数据进行可靠地预测，预测得准才是真的准。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914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667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7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20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85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76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39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86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3DD5BA4-EB39-4204-B78A-8A1CBA10F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4E10C-5835-44E0-9170-E090AE115F22}"/>
              </a:ext>
            </a:extLst>
          </p:cNvPr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1451AC-ED32-4E1D-B9AE-65AEE348573C}"/>
                </a:ext>
              </a:extLst>
            </p:cNvPr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>
                <a:extLst>
                  <a:ext uri="{FF2B5EF4-FFF2-40B4-BE49-F238E27FC236}">
                    <a16:creationId xmlns:a16="http://schemas.microsoft.com/office/drawing/2014/main" id="{C2A2D891-D994-4B2A-ADC5-752BB1D940BC}"/>
                  </a:ext>
                </a:extLst>
              </p:cNvPr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ḻîḑè">
                <a:extLst>
                  <a:ext uri="{FF2B5EF4-FFF2-40B4-BE49-F238E27FC236}">
                    <a16:creationId xmlns:a16="http://schemas.microsoft.com/office/drawing/2014/main" id="{5988883C-2BE9-405D-A778-D104319E18C8}"/>
                  </a:ext>
                </a:extLst>
              </p:cNvPr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ḻïďê">
                <a:extLst>
                  <a:ext uri="{FF2B5EF4-FFF2-40B4-BE49-F238E27FC236}">
                    <a16:creationId xmlns:a16="http://schemas.microsoft.com/office/drawing/2014/main" id="{CCCA5068-A45B-4545-9C5A-451B5A64F3AA}"/>
                  </a:ext>
                </a:extLst>
              </p:cNvPr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şlíḋè">
                <a:extLst>
                  <a:ext uri="{FF2B5EF4-FFF2-40B4-BE49-F238E27FC236}">
                    <a16:creationId xmlns:a16="http://schemas.microsoft.com/office/drawing/2014/main" id="{27146E29-9384-4A9C-8FA0-60343EEF3D8A}"/>
                  </a:ext>
                </a:extLst>
              </p:cNvPr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íďe">
                <a:extLst>
                  <a:ext uri="{FF2B5EF4-FFF2-40B4-BE49-F238E27FC236}">
                    <a16:creationId xmlns:a16="http://schemas.microsoft.com/office/drawing/2014/main" id="{19A4C7AB-7584-4E06-9096-ECD2D5C0FDF7}"/>
                  </a:ext>
                </a:extLst>
              </p:cNvPr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ľîḑe">
                <a:extLst>
                  <a:ext uri="{FF2B5EF4-FFF2-40B4-BE49-F238E27FC236}">
                    <a16:creationId xmlns:a16="http://schemas.microsoft.com/office/drawing/2014/main" id="{357292CA-AAF9-4946-87AE-8A5E709BFC47}"/>
                  </a:ext>
                </a:extLst>
              </p:cNvPr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iḍé">
                <a:extLst>
                  <a:ext uri="{FF2B5EF4-FFF2-40B4-BE49-F238E27FC236}">
                    <a16:creationId xmlns:a16="http://schemas.microsoft.com/office/drawing/2014/main" id="{0DF1B33A-A4CE-403C-9FF7-EDA0F9FE0FE3}"/>
                  </a:ext>
                </a:extLst>
              </p:cNvPr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liďé">
                <a:extLst>
                  <a:ext uri="{FF2B5EF4-FFF2-40B4-BE49-F238E27FC236}">
                    <a16:creationId xmlns:a16="http://schemas.microsoft.com/office/drawing/2014/main" id="{29FD4168-098F-4776-8BB3-C157AA140D70}"/>
                  </a:ext>
                </a:extLst>
              </p:cNvPr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317EE5BD-E397-49E8-A67D-1000D9D842AC}"/>
                  </a:ext>
                </a:extLst>
              </p:cNvPr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ṡ1iďe">
                <a:extLst>
                  <a:ext uri="{FF2B5EF4-FFF2-40B4-BE49-F238E27FC236}">
                    <a16:creationId xmlns:a16="http://schemas.microsoft.com/office/drawing/2014/main" id="{262D40FB-16BB-4284-AFC9-C81F18C5BD60}"/>
                  </a:ext>
                </a:extLst>
              </p:cNvPr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ľïḋé">
                <a:extLst>
                  <a:ext uri="{FF2B5EF4-FFF2-40B4-BE49-F238E27FC236}">
                    <a16:creationId xmlns:a16="http://schemas.microsoft.com/office/drawing/2014/main" id="{4E712710-AF9C-4582-8970-E1AF9A2332C5}"/>
                  </a:ext>
                </a:extLst>
              </p:cNvPr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1ïḓe">
                <a:extLst>
                  <a:ext uri="{FF2B5EF4-FFF2-40B4-BE49-F238E27FC236}">
                    <a16:creationId xmlns:a16="http://schemas.microsoft.com/office/drawing/2014/main" id="{63EE038E-A4BA-4F61-9361-FEA530A9F452}"/>
                  </a:ext>
                </a:extLst>
              </p:cNvPr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ľîḋé">
                <a:extLst>
                  <a:ext uri="{FF2B5EF4-FFF2-40B4-BE49-F238E27FC236}">
                    <a16:creationId xmlns:a16="http://schemas.microsoft.com/office/drawing/2014/main" id="{AF8D45F1-676B-4A01-99BD-8D51D2BAF3D6}"/>
                  </a:ext>
                </a:extLst>
              </p:cNvPr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ṧḷïdè">
                <a:extLst>
                  <a:ext uri="{FF2B5EF4-FFF2-40B4-BE49-F238E27FC236}">
                    <a16:creationId xmlns:a16="http://schemas.microsoft.com/office/drawing/2014/main" id="{E1C4D69B-FBB4-47D2-BD03-AC7C1444A26A}"/>
                  </a:ext>
                </a:extLst>
              </p:cNvPr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ḷîḓe">
                <a:extLst>
                  <a:ext uri="{FF2B5EF4-FFF2-40B4-BE49-F238E27FC236}">
                    <a16:creationId xmlns:a16="http://schemas.microsoft.com/office/drawing/2014/main" id="{78E96D5D-3221-43D0-A0D6-3607C2926725}"/>
                  </a:ext>
                </a:extLst>
              </p:cNvPr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é">
                <a:extLst>
                  <a:ext uri="{FF2B5EF4-FFF2-40B4-BE49-F238E27FC236}">
                    <a16:creationId xmlns:a16="http://schemas.microsoft.com/office/drawing/2014/main" id="{0ED3107C-ACE6-4D50-ADC3-999027E96110}"/>
                  </a:ext>
                </a:extLst>
              </p:cNvPr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ľîḋe">
                <a:extLst>
                  <a:ext uri="{FF2B5EF4-FFF2-40B4-BE49-F238E27FC236}">
                    <a16:creationId xmlns:a16="http://schemas.microsoft.com/office/drawing/2014/main" id="{D435AD35-6A0D-4345-9415-FF0776BFD61A}"/>
                  </a:ext>
                </a:extLst>
              </p:cNvPr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ḻíḍé">
                <a:extLst>
                  <a:ext uri="{FF2B5EF4-FFF2-40B4-BE49-F238E27FC236}">
                    <a16:creationId xmlns:a16="http://schemas.microsoft.com/office/drawing/2014/main" id="{0625285B-8E29-429A-A983-E9F5167DDF09}"/>
                  </a:ext>
                </a:extLst>
              </p:cNvPr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1íde">
                <a:extLst>
                  <a:ext uri="{FF2B5EF4-FFF2-40B4-BE49-F238E27FC236}">
                    <a16:creationId xmlns:a16="http://schemas.microsoft.com/office/drawing/2014/main" id="{0F0F95BD-1608-46EB-86C8-D8A8DF4945DD}"/>
                  </a:ext>
                </a:extLst>
              </p:cNvPr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ḷiḋê">
                <a:extLst>
                  <a:ext uri="{FF2B5EF4-FFF2-40B4-BE49-F238E27FC236}">
                    <a16:creationId xmlns:a16="http://schemas.microsoft.com/office/drawing/2014/main" id="{BB4BC201-820D-44EF-B3D4-D5B6E0085B09}"/>
                  </a:ext>
                </a:extLst>
              </p:cNvPr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1ïḓé">
                <a:extLst>
                  <a:ext uri="{FF2B5EF4-FFF2-40B4-BE49-F238E27FC236}">
                    <a16:creationId xmlns:a16="http://schemas.microsoft.com/office/drawing/2014/main" id="{5FDC32AB-4AB7-42B7-B11F-102DFF6B29C0}"/>
                  </a:ext>
                </a:extLst>
              </p:cNvPr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ṥlïḑê">
                <a:extLst>
                  <a:ext uri="{FF2B5EF4-FFF2-40B4-BE49-F238E27FC236}">
                    <a16:creationId xmlns:a16="http://schemas.microsoft.com/office/drawing/2014/main" id="{C6600A15-9F1F-40DE-9F04-F0F31A9C57F7}"/>
                  </a:ext>
                </a:extLst>
              </p:cNvPr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ļîḋé">
                <a:extLst>
                  <a:ext uri="{FF2B5EF4-FFF2-40B4-BE49-F238E27FC236}">
                    <a16:creationId xmlns:a16="http://schemas.microsoft.com/office/drawing/2014/main" id="{974F8C08-F987-4D49-8EB1-A06FE29DB83D}"/>
                  </a:ext>
                </a:extLst>
              </p:cNvPr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iḋé">
                <a:extLst>
                  <a:ext uri="{FF2B5EF4-FFF2-40B4-BE49-F238E27FC236}">
                    <a16:creationId xmlns:a16="http://schemas.microsoft.com/office/drawing/2014/main" id="{0AC6DBD6-6442-4661-B146-8196CD63975C}"/>
                  </a:ext>
                </a:extLst>
              </p:cNvPr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1ïḑê">
                <a:extLst>
                  <a:ext uri="{FF2B5EF4-FFF2-40B4-BE49-F238E27FC236}">
                    <a16:creationId xmlns:a16="http://schemas.microsoft.com/office/drawing/2014/main" id="{73A6C8BA-8AD9-4540-AA9F-231B74DC0777}"/>
                  </a:ext>
                </a:extLst>
              </p:cNvPr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îḑê">
                <a:extLst>
                  <a:ext uri="{FF2B5EF4-FFF2-40B4-BE49-F238E27FC236}">
                    <a16:creationId xmlns:a16="http://schemas.microsoft.com/office/drawing/2014/main" id="{7C382480-41EF-4EF7-AB6E-4AED395C3EA3}"/>
                  </a:ext>
                </a:extLst>
              </p:cNvPr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ŝḷíḍê">
                <a:extLst>
                  <a:ext uri="{FF2B5EF4-FFF2-40B4-BE49-F238E27FC236}">
                    <a16:creationId xmlns:a16="http://schemas.microsoft.com/office/drawing/2014/main" id="{7D332882-3E1E-4A5B-A428-00AFBD6D7343}"/>
                  </a:ext>
                </a:extLst>
              </p:cNvPr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ľíḍé">
                <a:extLst>
                  <a:ext uri="{FF2B5EF4-FFF2-40B4-BE49-F238E27FC236}">
                    <a16:creationId xmlns:a16="http://schemas.microsoft.com/office/drawing/2014/main" id="{4EC31911-A59A-4F4A-9D34-553079CB472B}"/>
                  </a:ext>
                </a:extLst>
              </p:cNvPr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ḻiḍe">
                <a:extLst>
                  <a:ext uri="{FF2B5EF4-FFF2-40B4-BE49-F238E27FC236}">
                    <a16:creationId xmlns:a16="http://schemas.microsoft.com/office/drawing/2014/main" id="{64E649FB-4ED5-45FD-A0C6-485B8BE24C83}"/>
                  </a:ext>
                </a:extLst>
              </p:cNvPr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şḻíḓe">
                <a:extLst>
                  <a:ext uri="{FF2B5EF4-FFF2-40B4-BE49-F238E27FC236}">
                    <a16:creationId xmlns:a16="http://schemas.microsoft.com/office/drawing/2014/main" id="{19BDEC23-212D-4322-A5C3-0CC27626CF3E}"/>
                  </a:ext>
                </a:extLst>
              </p:cNvPr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S1iḓé">
                <a:extLst>
                  <a:ext uri="{FF2B5EF4-FFF2-40B4-BE49-F238E27FC236}">
                    <a16:creationId xmlns:a16="http://schemas.microsoft.com/office/drawing/2014/main" id="{7AB18821-9DE9-4079-A63D-AD64BC5C23E7}"/>
                  </a:ext>
                </a:extLst>
              </p:cNvPr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ḻîḍé">
                <a:extLst>
                  <a:ext uri="{FF2B5EF4-FFF2-40B4-BE49-F238E27FC236}">
                    <a16:creationId xmlns:a16="http://schemas.microsoft.com/office/drawing/2014/main" id="{67884FF0-BE6B-4D18-8871-C6C9E95C295F}"/>
                  </a:ext>
                </a:extLst>
              </p:cNvPr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ṡḷíḍé">
                <a:extLst>
                  <a:ext uri="{FF2B5EF4-FFF2-40B4-BE49-F238E27FC236}">
                    <a16:creationId xmlns:a16="http://schemas.microsoft.com/office/drawing/2014/main" id="{3C9EAF9D-8B16-4C7A-BBBB-769C55755290}"/>
                  </a:ext>
                </a:extLst>
              </p:cNvPr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ṧlíḍé">
                <a:extLst>
                  <a:ext uri="{FF2B5EF4-FFF2-40B4-BE49-F238E27FC236}">
                    <a16:creationId xmlns:a16="http://schemas.microsoft.com/office/drawing/2014/main" id="{F4AB2DE8-20EC-4594-92D3-CA5695A10390}"/>
                  </a:ext>
                </a:extLst>
              </p:cNvPr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šļïḓé">
                <a:extLst>
                  <a:ext uri="{FF2B5EF4-FFF2-40B4-BE49-F238E27FC236}">
                    <a16:creationId xmlns:a16="http://schemas.microsoft.com/office/drawing/2014/main" id="{5AB17666-C8B9-4C3A-8E9B-73D45D40BDE2}"/>
                  </a:ext>
                </a:extLst>
              </p:cNvPr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îḓè">
                <a:extLst>
                  <a:ext uri="{FF2B5EF4-FFF2-40B4-BE49-F238E27FC236}">
                    <a16:creationId xmlns:a16="http://schemas.microsoft.com/office/drawing/2014/main" id="{1E069E19-6306-49BF-970E-C2464CF51714}"/>
                  </a:ext>
                </a:extLst>
              </p:cNvPr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ṡḷïḍê">
                <a:extLst>
                  <a:ext uri="{FF2B5EF4-FFF2-40B4-BE49-F238E27FC236}">
                    <a16:creationId xmlns:a16="http://schemas.microsoft.com/office/drawing/2014/main" id="{10D11FAC-1070-41FE-8B29-44FE1818EFD2}"/>
                  </a:ext>
                </a:extLst>
              </p:cNvPr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ļíḋe">
                <a:extLst>
                  <a:ext uri="{FF2B5EF4-FFF2-40B4-BE49-F238E27FC236}">
                    <a16:creationId xmlns:a16="http://schemas.microsoft.com/office/drawing/2014/main" id="{D7D59A13-5F6C-4A29-BA42-46AA267D2631}"/>
                  </a:ext>
                </a:extLst>
              </p:cNvPr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ľide">
                <a:extLst>
                  <a:ext uri="{FF2B5EF4-FFF2-40B4-BE49-F238E27FC236}">
                    <a16:creationId xmlns:a16="http://schemas.microsoft.com/office/drawing/2014/main" id="{8D3DB728-D3FD-4DA3-888E-D17BD5198EF8}"/>
                  </a:ext>
                </a:extLst>
              </p:cNvPr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dê">
                <a:extLst>
                  <a:ext uri="{FF2B5EF4-FFF2-40B4-BE49-F238E27FC236}">
                    <a16:creationId xmlns:a16="http://schemas.microsoft.com/office/drawing/2014/main" id="{B27E9A8F-A436-4C7E-9A8C-2365D0EB0C85}"/>
                  </a:ext>
                </a:extLst>
              </p:cNvPr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ḷíḑè">
                <a:extLst>
                  <a:ext uri="{FF2B5EF4-FFF2-40B4-BE49-F238E27FC236}">
                    <a16:creationId xmlns:a16="http://schemas.microsoft.com/office/drawing/2014/main" id="{CDB414FC-16C0-44D5-8D49-A206F5467CBA}"/>
                  </a:ext>
                </a:extLst>
              </p:cNvPr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8F3111-B36F-4FC0-8EDC-B92F7C0238CC}"/>
                </a:ext>
              </a:extLst>
            </p:cNvPr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>
                <a:extLst>
                  <a:ext uri="{FF2B5EF4-FFF2-40B4-BE49-F238E27FC236}">
                    <a16:creationId xmlns:a16="http://schemas.microsoft.com/office/drawing/2014/main" id="{B7E81E25-B7AE-4531-A87E-AED8DDFC55C9}"/>
                  </a:ext>
                </a:extLst>
              </p:cNvPr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lïdê">
                <a:extLst>
                  <a:ext uri="{FF2B5EF4-FFF2-40B4-BE49-F238E27FC236}">
                    <a16:creationId xmlns:a16="http://schemas.microsoft.com/office/drawing/2014/main" id="{8E726C61-BFA6-4DEB-A025-16A34B908257}"/>
                  </a:ext>
                </a:extLst>
              </p:cNvPr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ļíḍê">
                <a:extLst>
                  <a:ext uri="{FF2B5EF4-FFF2-40B4-BE49-F238E27FC236}">
                    <a16:creationId xmlns:a16="http://schemas.microsoft.com/office/drawing/2014/main" id="{619807DB-9C77-4D0D-9D07-2E2C88151A4C}"/>
                  </a:ext>
                </a:extLst>
              </p:cNvPr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iḑe">
                <a:extLst>
                  <a:ext uri="{FF2B5EF4-FFF2-40B4-BE49-F238E27FC236}">
                    <a16:creationId xmlns:a16="http://schemas.microsoft.com/office/drawing/2014/main" id="{99E2FD61-D936-4E67-9A7E-C0ECB844442C}"/>
                  </a:ext>
                </a:extLst>
              </p:cNvPr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iḑê">
                <a:extLst>
                  <a:ext uri="{FF2B5EF4-FFF2-40B4-BE49-F238E27FC236}">
                    <a16:creationId xmlns:a16="http://schemas.microsoft.com/office/drawing/2014/main" id="{8200E2FF-079A-4623-8CDF-6AE7948A610D}"/>
                  </a:ext>
                </a:extLst>
              </p:cNvPr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iḋe">
                <a:extLst>
                  <a:ext uri="{FF2B5EF4-FFF2-40B4-BE49-F238E27FC236}">
                    <a16:creationId xmlns:a16="http://schemas.microsoft.com/office/drawing/2014/main" id="{BEDDD1D7-96BD-4C1A-9A5D-B868B945FCB2}"/>
                  </a:ext>
                </a:extLst>
              </p:cNvPr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1íḋè">
                <a:extLst>
                  <a:ext uri="{FF2B5EF4-FFF2-40B4-BE49-F238E27FC236}">
                    <a16:creationId xmlns:a16="http://schemas.microsoft.com/office/drawing/2014/main" id="{D08B75AE-3E05-4530-952E-4EA5C02491EF}"/>
                  </a:ext>
                </a:extLst>
              </p:cNvPr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líďe">
                <a:extLst>
                  <a:ext uri="{FF2B5EF4-FFF2-40B4-BE49-F238E27FC236}">
                    <a16:creationId xmlns:a16="http://schemas.microsoft.com/office/drawing/2014/main" id="{98EBE66C-0602-4EDC-A017-5823F88DCAE7}"/>
                  </a:ext>
                </a:extLst>
              </p:cNvPr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$ļîďe">
                <a:extLst>
                  <a:ext uri="{FF2B5EF4-FFF2-40B4-BE49-F238E27FC236}">
                    <a16:creationId xmlns:a16="http://schemas.microsoft.com/office/drawing/2014/main" id="{9B1B8DAD-7BAD-4F5F-9499-3D68232950A9}"/>
                  </a:ext>
                </a:extLst>
              </p:cNvPr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îḓè">
                <a:extLst>
                  <a:ext uri="{FF2B5EF4-FFF2-40B4-BE49-F238E27FC236}">
                    <a16:creationId xmlns:a16="http://schemas.microsoft.com/office/drawing/2014/main" id="{6C2E4D85-5503-459F-A3F7-36F51372560F}"/>
                  </a:ext>
                </a:extLst>
              </p:cNvPr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ľíďê">
                <a:extLst>
                  <a:ext uri="{FF2B5EF4-FFF2-40B4-BE49-F238E27FC236}">
                    <a16:creationId xmlns:a16="http://schemas.microsoft.com/office/drawing/2014/main" id="{7EAE270D-A360-4880-8DA7-51FA00E946FC}"/>
                  </a:ext>
                </a:extLst>
              </p:cNvPr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ḷíde">
                <a:extLst>
                  <a:ext uri="{FF2B5EF4-FFF2-40B4-BE49-F238E27FC236}">
                    <a16:creationId xmlns:a16="http://schemas.microsoft.com/office/drawing/2014/main" id="{50BBD9A2-B48D-4F57-B4F4-D9D53B3409CA}"/>
                  </a:ext>
                </a:extLst>
              </p:cNvPr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ḷíḍé">
                <a:extLst>
                  <a:ext uri="{FF2B5EF4-FFF2-40B4-BE49-F238E27FC236}">
                    <a16:creationId xmlns:a16="http://schemas.microsoft.com/office/drawing/2014/main" id="{6B361C17-627E-4B4C-856F-612054E5418A}"/>
                  </a:ext>
                </a:extLst>
              </p:cNvPr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ṡľîdè">
                <a:extLst>
                  <a:ext uri="{FF2B5EF4-FFF2-40B4-BE49-F238E27FC236}">
                    <a16:creationId xmlns:a16="http://schemas.microsoft.com/office/drawing/2014/main" id="{D2E5A10B-4586-4A46-8809-0B418136C2CC}"/>
                  </a:ext>
                </a:extLst>
              </p:cNvPr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lîde">
                <a:extLst>
                  <a:ext uri="{FF2B5EF4-FFF2-40B4-BE49-F238E27FC236}">
                    <a16:creationId xmlns:a16="http://schemas.microsoft.com/office/drawing/2014/main" id="{DE1032F7-7B78-4010-A4A8-3C5689C3FD41}"/>
                  </a:ext>
                </a:extLst>
              </p:cNvPr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ļîḍé">
                <a:extLst>
                  <a:ext uri="{FF2B5EF4-FFF2-40B4-BE49-F238E27FC236}">
                    <a16:creationId xmlns:a16="http://schemas.microsoft.com/office/drawing/2014/main" id="{B262864B-F9CA-46EC-81E9-EA65034A9909}"/>
                  </a:ext>
                </a:extLst>
              </p:cNvPr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ḻíḋè">
                <a:extLst>
                  <a:ext uri="{FF2B5EF4-FFF2-40B4-BE49-F238E27FC236}">
                    <a16:creationId xmlns:a16="http://schemas.microsoft.com/office/drawing/2014/main" id="{5AD10E81-21DD-4478-BBF9-7DCE078E878E}"/>
                  </a:ext>
                </a:extLst>
              </p:cNvPr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1íďé">
                <a:extLst>
                  <a:ext uri="{FF2B5EF4-FFF2-40B4-BE49-F238E27FC236}">
                    <a16:creationId xmlns:a16="http://schemas.microsoft.com/office/drawing/2014/main" id="{582367DA-68AA-4E20-A82E-3D2FC50AC717}"/>
                  </a:ext>
                </a:extLst>
              </p:cNvPr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íḑè">
                <a:extLst>
                  <a:ext uri="{FF2B5EF4-FFF2-40B4-BE49-F238E27FC236}">
                    <a16:creationId xmlns:a16="http://schemas.microsoft.com/office/drawing/2014/main" id="{909C4D1D-BA30-4524-9BFE-59176207CB81}"/>
                  </a:ext>
                </a:extLst>
              </p:cNvPr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ļiďé">
                <a:extLst>
                  <a:ext uri="{FF2B5EF4-FFF2-40B4-BE49-F238E27FC236}">
                    <a16:creationId xmlns:a16="http://schemas.microsoft.com/office/drawing/2014/main" id="{5AA3E82B-08F7-427F-B7E2-BE5071D1BDF9}"/>
                  </a:ext>
                </a:extLst>
              </p:cNvPr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ḍè">
                <a:extLst>
                  <a:ext uri="{FF2B5EF4-FFF2-40B4-BE49-F238E27FC236}">
                    <a16:creationId xmlns:a16="http://schemas.microsoft.com/office/drawing/2014/main" id="{3A66E6C0-3FEA-45A0-84DA-A3CE05F2C618}"/>
                  </a:ext>
                </a:extLst>
              </p:cNvPr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ḻiḍê">
                <a:extLst>
                  <a:ext uri="{FF2B5EF4-FFF2-40B4-BE49-F238E27FC236}">
                    <a16:creationId xmlns:a16="http://schemas.microsoft.com/office/drawing/2014/main" id="{A5117214-71ED-498D-AFF8-ABDA81A3AC72}"/>
                  </a:ext>
                </a:extLst>
              </p:cNvPr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ṣ1iḍé">
                <a:extLst>
                  <a:ext uri="{FF2B5EF4-FFF2-40B4-BE49-F238E27FC236}">
                    <a16:creationId xmlns:a16="http://schemas.microsoft.com/office/drawing/2014/main" id="{C9D65439-B53E-4BFF-B268-C9C03F972BE8}"/>
                  </a:ext>
                </a:extLst>
              </p:cNvPr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ľîḋé">
                <a:extLst>
                  <a:ext uri="{FF2B5EF4-FFF2-40B4-BE49-F238E27FC236}">
                    <a16:creationId xmlns:a16="http://schemas.microsoft.com/office/drawing/2014/main" id="{AFC2ED14-F5AA-40F8-A040-6661C6CD5411}"/>
                  </a:ext>
                </a:extLst>
              </p:cNvPr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ṣ1iḍe">
                <a:extLst>
                  <a:ext uri="{FF2B5EF4-FFF2-40B4-BE49-F238E27FC236}">
                    <a16:creationId xmlns:a16="http://schemas.microsoft.com/office/drawing/2014/main" id="{6ED4BBC0-E44B-46AE-9421-A43CFC6E7501}"/>
                  </a:ext>
                </a:extLst>
              </p:cNvPr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íḑê">
                <a:extLst>
                  <a:ext uri="{FF2B5EF4-FFF2-40B4-BE49-F238E27FC236}">
                    <a16:creationId xmlns:a16="http://schemas.microsoft.com/office/drawing/2014/main" id="{05CBB044-FA1C-48BD-AB18-2CB503606613}"/>
                  </a:ext>
                </a:extLst>
              </p:cNvPr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1îďê">
                <a:extLst>
                  <a:ext uri="{FF2B5EF4-FFF2-40B4-BE49-F238E27FC236}">
                    <a16:creationId xmlns:a16="http://schemas.microsoft.com/office/drawing/2014/main" id="{A4D73FB8-896D-46D2-A0F0-A24C0946AAE9}"/>
                  </a:ext>
                </a:extLst>
              </p:cNvPr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1îḓe">
                <a:extLst>
                  <a:ext uri="{FF2B5EF4-FFF2-40B4-BE49-F238E27FC236}">
                    <a16:creationId xmlns:a16="http://schemas.microsoft.com/office/drawing/2014/main" id="{39C87C6E-ED98-4ABF-A75D-6726EDEDC1CE}"/>
                  </a:ext>
                </a:extLst>
              </p:cNvPr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şḻiḓe">
                <a:extLst>
                  <a:ext uri="{FF2B5EF4-FFF2-40B4-BE49-F238E27FC236}">
                    <a16:creationId xmlns:a16="http://schemas.microsoft.com/office/drawing/2014/main" id="{7C123004-D749-4A75-9EDC-CA25DA79C4FD}"/>
                  </a:ext>
                </a:extLst>
              </p:cNvPr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liḋê">
                <a:extLst>
                  <a:ext uri="{FF2B5EF4-FFF2-40B4-BE49-F238E27FC236}">
                    <a16:creationId xmlns:a16="http://schemas.microsoft.com/office/drawing/2014/main" id="{C1E848E0-FC21-4A0A-89F4-DF486F6E5034}"/>
                  </a:ext>
                </a:extLst>
              </p:cNvPr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ïďè">
                <a:extLst>
                  <a:ext uri="{FF2B5EF4-FFF2-40B4-BE49-F238E27FC236}">
                    <a16:creationId xmlns:a16="http://schemas.microsoft.com/office/drawing/2014/main" id="{1927F256-C6E0-4DC5-B8BC-7D4EA5ED56BA}"/>
                  </a:ext>
                </a:extLst>
              </p:cNvPr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1íḍê">
                <a:extLst>
                  <a:ext uri="{FF2B5EF4-FFF2-40B4-BE49-F238E27FC236}">
                    <a16:creationId xmlns:a16="http://schemas.microsoft.com/office/drawing/2014/main" id="{7392700E-72FA-43E5-B856-DD07F26BF1EC}"/>
                  </a:ext>
                </a:extLst>
              </p:cNvPr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ṥ1îdê">
                <a:extLst>
                  <a:ext uri="{FF2B5EF4-FFF2-40B4-BE49-F238E27FC236}">
                    <a16:creationId xmlns:a16="http://schemas.microsoft.com/office/drawing/2014/main" id="{B31FF8D8-53DA-4F89-BF23-6D381C80027E}"/>
                  </a:ext>
                </a:extLst>
              </p:cNvPr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ṧḻïďé">
                <a:extLst>
                  <a:ext uri="{FF2B5EF4-FFF2-40B4-BE49-F238E27FC236}">
                    <a16:creationId xmlns:a16="http://schemas.microsoft.com/office/drawing/2014/main" id="{B09F8A3C-88B5-4819-8A2F-6D9786527AB7}"/>
                  </a:ext>
                </a:extLst>
              </p:cNvPr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lídè">
                <a:extLst>
                  <a:ext uri="{FF2B5EF4-FFF2-40B4-BE49-F238E27FC236}">
                    <a16:creationId xmlns:a16="http://schemas.microsoft.com/office/drawing/2014/main" id="{9B63C3C8-4AE0-4405-ACE9-01CA4A11816E}"/>
                  </a:ext>
                </a:extLst>
              </p:cNvPr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ḋé">
                <a:extLst>
                  <a:ext uri="{FF2B5EF4-FFF2-40B4-BE49-F238E27FC236}">
                    <a16:creationId xmlns:a16="http://schemas.microsoft.com/office/drawing/2014/main" id="{472C7F56-01D6-42A9-8C6D-DE1F9A7FBB66}"/>
                  </a:ext>
                </a:extLst>
              </p:cNvPr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ṧľîḋè">
                <a:extLst>
                  <a:ext uri="{FF2B5EF4-FFF2-40B4-BE49-F238E27FC236}">
                    <a16:creationId xmlns:a16="http://schemas.microsoft.com/office/drawing/2014/main" id="{76AC9B29-1DFB-4408-930C-050128F5D4FD}"/>
                  </a:ext>
                </a:extLst>
              </p:cNvPr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ḓe">
                <a:extLst>
                  <a:ext uri="{FF2B5EF4-FFF2-40B4-BE49-F238E27FC236}">
                    <a16:creationId xmlns:a16="http://schemas.microsoft.com/office/drawing/2014/main" id="{950B0B74-6989-4CD4-97C3-D8CB942C72C4}"/>
                  </a:ext>
                </a:extLst>
              </p:cNvPr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ṥḻíḑè">
                <a:extLst>
                  <a:ext uri="{FF2B5EF4-FFF2-40B4-BE49-F238E27FC236}">
                    <a16:creationId xmlns:a16="http://schemas.microsoft.com/office/drawing/2014/main" id="{F99C67CB-1EE8-4624-B844-EB2DDF0799E6}"/>
                  </a:ext>
                </a:extLst>
              </p:cNvPr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ľiḓê">
                <a:extLst>
                  <a:ext uri="{FF2B5EF4-FFF2-40B4-BE49-F238E27FC236}">
                    <a16:creationId xmlns:a16="http://schemas.microsoft.com/office/drawing/2014/main" id="{8A38E0D2-C9D5-4DE1-AE73-7E51FCBF13F6}"/>
                  </a:ext>
                </a:extLst>
              </p:cNvPr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ḓê">
                <a:extLst>
                  <a:ext uri="{FF2B5EF4-FFF2-40B4-BE49-F238E27FC236}">
                    <a16:creationId xmlns:a16="http://schemas.microsoft.com/office/drawing/2014/main" id="{190AE5E5-83B1-4888-B025-F475A7F9EAA9}"/>
                  </a:ext>
                </a:extLst>
              </p:cNvPr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şlîḍè">
                <a:extLst>
                  <a:ext uri="{FF2B5EF4-FFF2-40B4-BE49-F238E27FC236}">
                    <a16:creationId xmlns:a16="http://schemas.microsoft.com/office/drawing/2014/main" id="{1D314AFA-24F0-4418-B57F-7984EE2C1E5D}"/>
                  </a:ext>
                </a:extLst>
              </p:cNvPr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ļîďê">
                <a:extLst>
                  <a:ext uri="{FF2B5EF4-FFF2-40B4-BE49-F238E27FC236}">
                    <a16:creationId xmlns:a16="http://schemas.microsoft.com/office/drawing/2014/main" id="{95964BC1-EDD8-4C6B-A8A4-BCD51549F4AD}"/>
                  </a:ext>
                </a:extLst>
              </p:cNvPr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ľïḑé">
                <a:extLst>
                  <a:ext uri="{FF2B5EF4-FFF2-40B4-BE49-F238E27FC236}">
                    <a16:creationId xmlns:a16="http://schemas.microsoft.com/office/drawing/2014/main" id="{D7F49286-CBF8-41C3-B569-45BE31D90595}"/>
                  </a:ext>
                </a:extLst>
              </p:cNvPr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ïḍê">
                <a:extLst>
                  <a:ext uri="{FF2B5EF4-FFF2-40B4-BE49-F238E27FC236}">
                    <a16:creationId xmlns:a16="http://schemas.microsoft.com/office/drawing/2014/main" id="{D74B1558-E4C2-4A51-961C-B0B2050D01E1}"/>
                  </a:ext>
                </a:extLst>
              </p:cNvPr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íḋe">
                <a:extLst>
                  <a:ext uri="{FF2B5EF4-FFF2-40B4-BE49-F238E27FC236}">
                    <a16:creationId xmlns:a16="http://schemas.microsoft.com/office/drawing/2014/main" id="{F531C9B4-9F6F-4D2F-A2BB-37B78A40E143}"/>
                  </a:ext>
                </a:extLst>
              </p:cNvPr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lîḓé">
                <a:extLst>
                  <a:ext uri="{FF2B5EF4-FFF2-40B4-BE49-F238E27FC236}">
                    <a16:creationId xmlns:a16="http://schemas.microsoft.com/office/drawing/2014/main" id="{16B03EE1-7118-4778-B690-5809D06C083F}"/>
                  </a:ext>
                </a:extLst>
              </p:cNvPr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1îḑê">
                <a:extLst>
                  <a:ext uri="{FF2B5EF4-FFF2-40B4-BE49-F238E27FC236}">
                    <a16:creationId xmlns:a16="http://schemas.microsoft.com/office/drawing/2014/main" id="{8002943E-DC56-40A4-99FC-AA3A901F76B1}"/>
                  </a:ext>
                </a:extLst>
              </p:cNvPr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ľîdé">
                <a:extLst>
                  <a:ext uri="{FF2B5EF4-FFF2-40B4-BE49-F238E27FC236}">
                    <a16:creationId xmlns:a16="http://schemas.microsoft.com/office/drawing/2014/main" id="{BA82DD9C-7DFD-48DC-9A24-BA46B82FD344}"/>
                  </a:ext>
                </a:extLst>
              </p:cNvPr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ľîdé">
                <a:extLst>
                  <a:ext uri="{FF2B5EF4-FFF2-40B4-BE49-F238E27FC236}">
                    <a16:creationId xmlns:a16="http://schemas.microsoft.com/office/drawing/2014/main" id="{68A04A8A-2388-4CCF-B455-617ABCDF986E}"/>
                  </a:ext>
                </a:extLst>
              </p:cNvPr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ļíḑè">
                <a:extLst>
                  <a:ext uri="{FF2B5EF4-FFF2-40B4-BE49-F238E27FC236}">
                    <a16:creationId xmlns:a16="http://schemas.microsoft.com/office/drawing/2014/main" id="{49924D84-489C-4463-9732-8D29E6D53278}"/>
                  </a:ext>
                </a:extLst>
              </p:cNvPr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íḍé">
                <a:extLst>
                  <a:ext uri="{FF2B5EF4-FFF2-40B4-BE49-F238E27FC236}">
                    <a16:creationId xmlns:a16="http://schemas.microsoft.com/office/drawing/2014/main" id="{A59A6242-8228-4E8C-9B15-66218668DAED}"/>
                  </a:ext>
                </a:extLst>
              </p:cNvPr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lîde">
                <a:extLst>
                  <a:ext uri="{FF2B5EF4-FFF2-40B4-BE49-F238E27FC236}">
                    <a16:creationId xmlns:a16="http://schemas.microsoft.com/office/drawing/2014/main" id="{6849EFBD-777C-4105-B662-848D6BF47BEC}"/>
                  </a:ext>
                </a:extLst>
              </p:cNvPr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ṧļide">
                <a:extLst>
                  <a:ext uri="{FF2B5EF4-FFF2-40B4-BE49-F238E27FC236}">
                    <a16:creationId xmlns:a16="http://schemas.microsoft.com/office/drawing/2014/main" id="{AE656C30-9641-4271-B496-C46C6F95199B}"/>
                  </a:ext>
                </a:extLst>
              </p:cNvPr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ḻíḓe">
                <a:extLst>
                  <a:ext uri="{FF2B5EF4-FFF2-40B4-BE49-F238E27FC236}">
                    <a16:creationId xmlns:a16="http://schemas.microsoft.com/office/drawing/2014/main" id="{8BAED339-58FD-40F4-95A0-128CA78CF52C}"/>
                  </a:ext>
                </a:extLst>
              </p:cNvPr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ļíḑe">
                <a:extLst>
                  <a:ext uri="{FF2B5EF4-FFF2-40B4-BE49-F238E27FC236}">
                    <a16:creationId xmlns:a16="http://schemas.microsoft.com/office/drawing/2014/main" id="{29C15443-070D-43F7-8B1D-9E490C078990}"/>
                  </a:ext>
                </a:extLst>
              </p:cNvPr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íḓè">
                <a:extLst>
                  <a:ext uri="{FF2B5EF4-FFF2-40B4-BE49-F238E27FC236}">
                    <a16:creationId xmlns:a16="http://schemas.microsoft.com/office/drawing/2014/main" id="{B4045274-10DA-4F21-9700-3973B15A3855}"/>
                  </a:ext>
                </a:extLst>
              </p:cNvPr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ḑè">
                <a:extLst>
                  <a:ext uri="{FF2B5EF4-FFF2-40B4-BE49-F238E27FC236}">
                    <a16:creationId xmlns:a16="http://schemas.microsoft.com/office/drawing/2014/main" id="{BB9F8E61-8B1B-4294-8BB3-D4EA1CC0E990}"/>
                  </a:ext>
                </a:extLst>
              </p:cNvPr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ḷïďé">
                <a:extLst>
                  <a:ext uri="{FF2B5EF4-FFF2-40B4-BE49-F238E27FC236}">
                    <a16:creationId xmlns:a16="http://schemas.microsoft.com/office/drawing/2014/main" id="{A5BAE57E-0482-4E8A-809C-C0A0A1192F28}"/>
                  </a:ext>
                </a:extLst>
              </p:cNvPr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ślïḓè">
                <a:extLst>
                  <a:ext uri="{FF2B5EF4-FFF2-40B4-BE49-F238E27FC236}">
                    <a16:creationId xmlns:a16="http://schemas.microsoft.com/office/drawing/2014/main" id="{2A42BFF3-0453-4964-B5C1-4481A38B5BB7}"/>
                  </a:ext>
                </a:extLst>
              </p:cNvPr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liḓe">
                <a:extLst>
                  <a:ext uri="{FF2B5EF4-FFF2-40B4-BE49-F238E27FC236}">
                    <a16:creationId xmlns:a16="http://schemas.microsoft.com/office/drawing/2014/main" id="{4B0BBBCA-A168-408F-AA00-B9B65EC4ACB8}"/>
                  </a:ext>
                </a:extLst>
              </p:cNvPr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šḻíḋé">
                <a:extLst>
                  <a:ext uri="{FF2B5EF4-FFF2-40B4-BE49-F238E27FC236}">
                    <a16:creationId xmlns:a16="http://schemas.microsoft.com/office/drawing/2014/main" id="{07586F0A-C75A-48E8-ACA0-7F5C382C1CAE}"/>
                  </a:ext>
                </a:extLst>
              </p:cNvPr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liḑè">
                <a:extLst>
                  <a:ext uri="{FF2B5EF4-FFF2-40B4-BE49-F238E27FC236}">
                    <a16:creationId xmlns:a16="http://schemas.microsoft.com/office/drawing/2014/main" id="{166CB932-E7F6-4D04-AEFB-382215D88EE0}"/>
                  </a:ext>
                </a:extLst>
              </p:cNvPr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08AA28-1402-4DA2-9841-4DC85762DFFB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>
            <a:extLst>
              <a:ext uri="{FF2B5EF4-FFF2-40B4-BE49-F238E27FC236}">
                <a16:creationId xmlns:a16="http://schemas.microsoft.com/office/drawing/2014/main" id="{D3DC99E1-D660-44F2-86A5-47694E2F1E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>
            <a:extLst>
              <a:ext uri="{FF2B5EF4-FFF2-40B4-BE49-F238E27FC236}">
                <a16:creationId xmlns:a16="http://schemas.microsoft.com/office/drawing/2014/main" id="{3AD2F258-EF56-42CF-8756-0ECD6E98DD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8CC02C8-2A90-414B-85F4-D0E6D75BF360}"/>
              </a:ext>
            </a:extLst>
          </p:cNvPr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6B6082-688A-4E7F-BE27-44C9A5A08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81AD0219-BA19-4060-A25F-BE6623E4D313}"/>
              </a:ext>
            </a:extLst>
          </p:cNvPr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</a:p>
        </p:txBody>
      </p: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81E9912E-8F2F-4790-8F48-A3669983B6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  <p:extLst>
      <p:ext uri="{BB962C8B-B14F-4D97-AF65-F5344CB8AC3E}">
        <p14:creationId xmlns:p14="http://schemas.microsoft.com/office/powerpoint/2010/main" val="35333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2418E3-90AE-43BF-A10B-BC189BDF46B0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>
              <a:extLst>
                <a:ext uri="{FF2B5EF4-FFF2-40B4-BE49-F238E27FC236}">
                  <a16:creationId xmlns:a16="http://schemas.microsoft.com/office/drawing/2014/main" id="{2B892EE9-FFDB-4643-8C0F-5D2686CABC2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ḻíḍé">
              <a:extLst>
                <a:ext uri="{FF2B5EF4-FFF2-40B4-BE49-F238E27FC236}">
                  <a16:creationId xmlns:a16="http://schemas.microsoft.com/office/drawing/2014/main" id="{ED1526E3-7677-47B3-AFE6-0B33E4FA531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ïḓé">
              <a:extLst>
                <a:ext uri="{FF2B5EF4-FFF2-40B4-BE49-F238E27FC236}">
                  <a16:creationId xmlns:a16="http://schemas.microsoft.com/office/drawing/2014/main" id="{0153E713-418B-4DD8-AE62-D7AE022CE8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288F63C9-7866-4AD6-9D20-761FB6A3BA4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CBDD266E-B9E3-4518-BC06-663B8A4B14C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62FDF345-2740-4D18-B201-90270DDE14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723C742F-60A0-419C-B5CD-C8AE454EAB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E7B53164-D3F8-4014-8C1D-7732CF1FB06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323C6BF8-77A1-41DC-9ACD-C1502733F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>
            <a:extLst>
              <a:ext uri="{FF2B5EF4-FFF2-40B4-BE49-F238E27FC236}">
                <a16:creationId xmlns:a16="http://schemas.microsoft.com/office/drawing/2014/main" id="{A2ECFAA8-206F-4AA0-8305-C520C5D1DE5A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CE299356-FEA0-42A7-AF7F-FAC9AA10B26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02D58E79-F76E-45E1-B421-D8CC974C829B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E19E2B6D-A785-47BD-B862-B06670927FD3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>
              <a:extLst>
                <a:ext uri="{FF2B5EF4-FFF2-40B4-BE49-F238E27FC236}">
                  <a16:creationId xmlns:a16="http://schemas.microsoft.com/office/drawing/2014/main" id="{CEF25128-4655-449E-B316-1856E167699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šḻíḍé">
              <a:extLst>
                <a:ext uri="{FF2B5EF4-FFF2-40B4-BE49-F238E27FC236}">
                  <a16:creationId xmlns:a16="http://schemas.microsoft.com/office/drawing/2014/main" id="{00B9D041-DE30-4BD5-A2AA-909BD82110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ṥḻïḓé">
              <a:extLst>
                <a:ext uri="{FF2B5EF4-FFF2-40B4-BE49-F238E27FC236}">
                  <a16:creationId xmlns:a16="http://schemas.microsoft.com/office/drawing/2014/main" id="{4BE6B472-4374-4E6A-BBC0-4C63900A668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$ḷíḋè">
              <a:extLst>
                <a:ext uri="{FF2B5EF4-FFF2-40B4-BE49-F238E27FC236}">
                  <a16:creationId xmlns:a16="http://schemas.microsoft.com/office/drawing/2014/main" id="{43559C2C-DC59-40F2-805D-5292ADB6B75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$ḷiḍe">
              <a:extLst>
                <a:ext uri="{FF2B5EF4-FFF2-40B4-BE49-F238E27FC236}">
                  <a16:creationId xmlns:a16="http://schemas.microsoft.com/office/drawing/2014/main" id="{F9F4FA1C-6CAA-4B98-8608-D2F9F924C671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ṡļïdè">
              <a:extLst>
                <a:ext uri="{FF2B5EF4-FFF2-40B4-BE49-F238E27FC236}">
                  <a16:creationId xmlns:a16="http://schemas.microsoft.com/office/drawing/2014/main" id="{A08104C8-DA98-4A93-B610-97649A3C6EB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ŝḻíḓê">
              <a:extLst>
                <a:ext uri="{FF2B5EF4-FFF2-40B4-BE49-F238E27FC236}">
                  <a16:creationId xmlns:a16="http://schemas.microsoft.com/office/drawing/2014/main" id="{01220153-D429-47C5-9403-E793067CEE6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sľîḑê">
              <a:extLst>
                <a:ext uri="{FF2B5EF4-FFF2-40B4-BE49-F238E27FC236}">
                  <a16:creationId xmlns:a16="http://schemas.microsoft.com/office/drawing/2014/main" id="{D3B54AD9-D8BE-4C26-A0B9-909F8FD29A6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1" name="椭圆 360">
            <a:extLst>
              <a:ext uri="{FF2B5EF4-FFF2-40B4-BE49-F238E27FC236}">
                <a16:creationId xmlns:a16="http://schemas.microsoft.com/office/drawing/2014/main" id="{84C3B27C-731D-42A4-9ACD-CF5037CBAF87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>
            <a:extLst>
              <a:ext uri="{FF2B5EF4-FFF2-40B4-BE49-F238E27FC236}">
                <a16:creationId xmlns:a16="http://schemas.microsoft.com/office/drawing/2014/main" id="{8BD139AB-6E69-4566-87E7-FB9388914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78532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991BD3E-67BB-4829-85E7-D6E9E18878D3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>
              <a:extLst>
                <a:ext uri="{FF2B5EF4-FFF2-40B4-BE49-F238E27FC236}">
                  <a16:creationId xmlns:a16="http://schemas.microsoft.com/office/drawing/2014/main" id="{737BB387-BCB1-49C0-97EF-03674D646E4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ḻíḍé">
              <a:extLst>
                <a:ext uri="{FF2B5EF4-FFF2-40B4-BE49-F238E27FC236}">
                  <a16:creationId xmlns:a16="http://schemas.microsoft.com/office/drawing/2014/main" id="{BFAB35F3-DFAD-485F-BCEB-B28F03C0B2E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ḻïḓé">
              <a:extLst>
                <a:ext uri="{FF2B5EF4-FFF2-40B4-BE49-F238E27FC236}">
                  <a16:creationId xmlns:a16="http://schemas.microsoft.com/office/drawing/2014/main" id="{C2F31780-1775-4B04-B1F4-F7DB6DF2D1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ḷíḋè">
              <a:extLst>
                <a:ext uri="{FF2B5EF4-FFF2-40B4-BE49-F238E27FC236}">
                  <a16:creationId xmlns:a16="http://schemas.microsoft.com/office/drawing/2014/main" id="{71040F92-8B4A-4B45-91C5-B94081BBE57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ḷiḍe">
              <a:extLst>
                <a:ext uri="{FF2B5EF4-FFF2-40B4-BE49-F238E27FC236}">
                  <a16:creationId xmlns:a16="http://schemas.microsoft.com/office/drawing/2014/main" id="{A005456B-4FDB-400A-BA47-463A5D2AFB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ļïdè">
              <a:extLst>
                <a:ext uri="{FF2B5EF4-FFF2-40B4-BE49-F238E27FC236}">
                  <a16:creationId xmlns:a16="http://schemas.microsoft.com/office/drawing/2014/main" id="{7D10F0F7-9170-41F7-8F68-A9CC630A3A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ḻíḓê">
              <a:extLst>
                <a:ext uri="{FF2B5EF4-FFF2-40B4-BE49-F238E27FC236}">
                  <a16:creationId xmlns:a16="http://schemas.microsoft.com/office/drawing/2014/main" id="{3B105AC1-55B9-493F-B03A-BA92FFC4040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îḑê">
              <a:extLst>
                <a:ext uri="{FF2B5EF4-FFF2-40B4-BE49-F238E27FC236}">
                  <a16:creationId xmlns:a16="http://schemas.microsoft.com/office/drawing/2014/main" id="{D7D61FD1-E278-4E21-A675-134CADBBA8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45FCB2FD-380A-4453-A606-806502470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>
            <a:extLst>
              <a:ext uri="{FF2B5EF4-FFF2-40B4-BE49-F238E27FC236}">
                <a16:creationId xmlns:a16="http://schemas.microsoft.com/office/drawing/2014/main" id="{56ED064B-0301-455B-A676-B845AA0A7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>
            <a:extLst>
              <a:ext uri="{FF2B5EF4-FFF2-40B4-BE49-F238E27FC236}">
                <a16:creationId xmlns:a16="http://schemas.microsoft.com/office/drawing/2014/main" id="{0F2B9BCD-C13B-453B-BE58-277931F29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>
            <a:extLst>
              <a:ext uri="{FF2B5EF4-FFF2-40B4-BE49-F238E27FC236}">
                <a16:creationId xmlns:a16="http://schemas.microsoft.com/office/drawing/2014/main" id="{6B2C8993-ACCE-4097-97E0-B6CE061E14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079ED008-DC4F-4C7D-9796-09E7AFCA0780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B62E0D92-0752-44C6-ADEF-6B6278D0A7F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344B003-5E03-4834-8E61-65F88EBC5A3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E612BE4-594F-4645-AB1C-1128F5BA5E6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BAFAC900-28FD-49D5-91B4-EA2D4B74851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6FEC6858-D1AA-427F-99AC-20F2A1F861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B11DEFCA-A765-4E3F-8AC6-B95A43D952F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77812D85-3783-4980-AA02-560C67B8C9A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40259058-070C-4556-A23E-9089D814C52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FA6C4463-F474-490F-8F47-D496A78224B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36EF2C54-31E1-4E62-A4F3-45369601934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9085F1FB-EB5A-4465-941C-DF795C2CE4D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4E58E19E-CAFB-4CB1-8EC8-D3C20D51C86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157A7B50-0552-4F91-943F-E1E8ADC2B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49669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2238C21-E96A-4553-ABA3-2482620CAEE7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>
              <a:extLst>
                <a:ext uri="{FF2B5EF4-FFF2-40B4-BE49-F238E27FC236}">
                  <a16:creationId xmlns:a16="http://schemas.microsoft.com/office/drawing/2014/main" id="{A19E78AA-9F2F-4B79-BE29-A38A8512C30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ḍé">
              <a:extLst>
                <a:ext uri="{FF2B5EF4-FFF2-40B4-BE49-F238E27FC236}">
                  <a16:creationId xmlns:a16="http://schemas.microsoft.com/office/drawing/2014/main" id="{84ECC6F3-7F0D-4B36-BDC1-BAE24FE3D09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ṥḻïḓé">
              <a:extLst>
                <a:ext uri="{FF2B5EF4-FFF2-40B4-BE49-F238E27FC236}">
                  <a16:creationId xmlns:a16="http://schemas.microsoft.com/office/drawing/2014/main" id="{45BD53DA-0DB2-427C-862C-E110B667273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3446CA9F-999C-4B0C-B7C0-3C828B29476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0C49A28C-B443-4282-9A8A-35338DA2960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1115D4C6-8759-4198-855C-487F5335A9A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6AD242C0-0E82-4B15-85F3-8E306279F58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33952AB9-16E1-4C6C-933C-1E88DA2EE9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8" name="图片占位符 247">
            <a:extLst>
              <a:ext uri="{FF2B5EF4-FFF2-40B4-BE49-F238E27FC236}">
                <a16:creationId xmlns:a16="http://schemas.microsoft.com/office/drawing/2014/main" id="{1B1C9393-CEC8-4FF7-AE63-5E307C9A09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>
            <a:extLst>
              <a:ext uri="{FF2B5EF4-FFF2-40B4-BE49-F238E27FC236}">
                <a16:creationId xmlns:a16="http://schemas.microsoft.com/office/drawing/2014/main" id="{13CE1306-F34A-405C-B0A7-FE7BDC80FD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>
            <a:extLst>
              <a:ext uri="{FF2B5EF4-FFF2-40B4-BE49-F238E27FC236}">
                <a16:creationId xmlns:a16="http://schemas.microsoft.com/office/drawing/2014/main" id="{19AE75E7-1880-42F1-A265-D167DF145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>
            <a:extLst>
              <a:ext uri="{FF2B5EF4-FFF2-40B4-BE49-F238E27FC236}">
                <a16:creationId xmlns:a16="http://schemas.microsoft.com/office/drawing/2014/main" id="{4437A713-926F-42B3-9D4B-126403084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>
            <a:extLst>
              <a:ext uri="{FF2B5EF4-FFF2-40B4-BE49-F238E27FC236}">
                <a16:creationId xmlns:a16="http://schemas.microsoft.com/office/drawing/2014/main" id="{F45FE95D-129A-4D34-A448-EACE36F27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8CA95CB5-3F06-4748-8A63-EC62D7D931B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0DFB5B11-5814-4748-A4D4-1524D6C888D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1DFFE3DD-99D5-4C6E-9C08-7A7BFAC7747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36CCFD2F-082B-4161-A062-FF3AD1C46378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>
              <a:extLst>
                <a:ext uri="{FF2B5EF4-FFF2-40B4-BE49-F238E27FC236}">
                  <a16:creationId xmlns:a16="http://schemas.microsoft.com/office/drawing/2014/main" id="{47FBE879-41E0-4091-8DB1-81F2B6BD351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šḻíḍé">
              <a:extLst>
                <a:ext uri="{FF2B5EF4-FFF2-40B4-BE49-F238E27FC236}">
                  <a16:creationId xmlns:a16="http://schemas.microsoft.com/office/drawing/2014/main" id="{DEF67F45-BA51-4403-B605-4F5384AE9F5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ṥḻïḓé">
              <a:extLst>
                <a:ext uri="{FF2B5EF4-FFF2-40B4-BE49-F238E27FC236}">
                  <a16:creationId xmlns:a16="http://schemas.microsoft.com/office/drawing/2014/main" id="{E191F7A8-4F73-473E-9BBE-3731FD69C7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$ḷíḋè">
              <a:extLst>
                <a:ext uri="{FF2B5EF4-FFF2-40B4-BE49-F238E27FC236}">
                  <a16:creationId xmlns:a16="http://schemas.microsoft.com/office/drawing/2014/main" id="{C8E2B8AD-3C1F-4DAD-B631-CA00B13F675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$ḷiḍe">
              <a:extLst>
                <a:ext uri="{FF2B5EF4-FFF2-40B4-BE49-F238E27FC236}">
                  <a16:creationId xmlns:a16="http://schemas.microsoft.com/office/drawing/2014/main" id="{B3A3BDA3-3EEF-4BDE-84CC-616E9CA7EB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ṡļïdè">
              <a:extLst>
                <a:ext uri="{FF2B5EF4-FFF2-40B4-BE49-F238E27FC236}">
                  <a16:creationId xmlns:a16="http://schemas.microsoft.com/office/drawing/2014/main" id="{15798186-86D4-4105-BBC5-BD8D3580DD5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ŝḻíḓê">
              <a:extLst>
                <a:ext uri="{FF2B5EF4-FFF2-40B4-BE49-F238E27FC236}">
                  <a16:creationId xmlns:a16="http://schemas.microsoft.com/office/drawing/2014/main" id="{F995A327-6B68-48B0-9C43-65191DC5B83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sľîḑê">
              <a:extLst>
                <a:ext uri="{FF2B5EF4-FFF2-40B4-BE49-F238E27FC236}">
                  <a16:creationId xmlns:a16="http://schemas.microsoft.com/office/drawing/2014/main" id="{7FDE15C2-083C-4FE6-AB27-3EFDD6B09B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1" name="椭圆 380">
            <a:extLst>
              <a:ext uri="{FF2B5EF4-FFF2-40B4-BE49-F238E27FC236}">
                <a16:creationId xmlns:a16="http://schemas.microsoft.com/office/drawing/2014/main" id="{144D9A7F-D63A-4E17-8666-772A265E3D3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>
            <a:extLst>
              <a:ext uri="{FF2B5EF4-FFF2-40B4-BE49-F238E27FC236}">
                <a16:creationId xmlns:a16="http://schemas.microsoft.com/office/drawing/2014/main" id="{9199D496-78C7-4E11-BF44-861A6AC3A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49350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3991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27986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92C144-F896-408F-9E4C-6207005F0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>
            <a:extLst>
              <a:ext uri="{FF2B5EF4-FFF2-40B4-BE49-F238E27FC236}">
                <a16:creationId xmlns:a16="http://schemas.microsoft.com/office/drawing/2014/main" id="{4EC0E6CB-8106-4501-8D58-470EE14DA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83B7C2-46A6-4BEB-B5AC-A5E1385D9C2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878760DE-D1D8-41C6-8A23-DC68EAFFC56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F569D03C-5821-4B94-8431-401DA595DF7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4FF4B1F1-92F5-41F8-841F-58DC3DD48FD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4BD1A81A-0D75-477D-8A4A-B652054AEB0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E79DB84B-BBF4-4833-AC09-6CADC8E6CAD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ļïdè">
              <a:extLst>
                <a:ext uri="{FF2B5EF4-FFF2-40B4-BE49-F238E27FC236}">
                  <a16:creationId xmlns:a16="http://schemas.microsoft.com/office/drawing/2014/main" id="{B8A271C9-7459-4BAD-AADA-C2522628FFF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íḓê">
              <a:extLst>
                <a:ext uri="{FF2B5EF4-FFF2-40B4-BE49-F238E27FC236}">
                  <a16:creationId xmlns:a16="http://schemas.microsoft.com/office/drawing/2014/main" id="{55C8CB2E-955E-4AF2-A3FD-EBF163F8241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ľîḑê">
              <a:extLst>
                <a:ext uri="{FF2B5EF4-FFF2-40B4-BE49-F238E27FC236}">
                  <a16:creationId xmlns:a16="http://schemas.microsoft.com/office/drawing/2014/main" id="{097F367B-1F70-420C-805C-7AD610AE534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5" name="图片占位符 124">
            <a:extLst>
              <a:ext uri="{FF2B5EF4-FFF2-40B4-BE49-F238E27FC236}">
                <a16:creationId xmlns:a16="http://schemas.microsoft.com/office/drawing/2014/main" id="{80BFEFC6-E2C1-4DD6-BE09-62D389B614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0A53755-55A2-4E1D-B804-B0D30B97BA7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1B416915-0E1D-4DDF-AC1E-CD791F05DA6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81F38FCA-1C0E-459B-8357-F54419C17E79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FA3433B-F3E6-4385-B18F-C9D5DA63982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A5417669-9AFE-48F0-A0BD-E8518BBB6FB6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B7330DAC-0EF1-43E8-B1E1-D9C610E3F8C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C3EBF344-A51F-4914-9329-9920AB799E0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8A6E2F59-125A-4898-98C4-8685FA47063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F9D97F71-D35D-4E7F-977D-4A1A52DF6D3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7A86ABD0-C930-44F9-B30F-8BA21EBB9CF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5277F4CE-21DE-4944-B0EC-A4FD9622F7B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44118A47-9949-4AC7-85C2-70458D9605B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A284A802-4B01-4ECA-9B1C-BFB63EDA191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60C89BBD-9E10-4FB1-A5E4-429E78EB2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11382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6856" userDrawn="1">
          <p15:clr>
            <a:srgbClr val="FBAE40"/>
          </p15:clr>
        </p15:guide>
        <p15:guide id="4" pos="8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D5C76CF-4CDC-4FD8-A406-830D350F437E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E3882706-BB29-4E07-A145-5DFCBFFC456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AD9AEBDF-50AA-4D63-A14E-DCA4735C40E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EC204F16-5232-4172-974D-62E6186D2E6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$ḷíḋè">
              <a:extLst>
                <a:ext uri="{FF2B5EF4-FFF2-40B4-BE49-F238E27FC236}">
                  <a16:creationId xmlns:a16="http://schemas.microsoft.com/office/drawing/2014/main" id="{AC4E9B26-CB96-4BB8-A683-B753C07C119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ḷiḍe">
              <a:extLst>
                <a:ext uri="{FF2B5EF4-FFF2-40B4-BE49-F238E27FC236}">
                  <a16:creationId xmlns:a16="http://schemas.microsoft.com/office/drawing/2014/main" id="{62854164-A400-44D7-B761-D29DB4C51B46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ṡļïdè">
              <a:extLst>
                <a:ext uri="{FF2B5EF4-FFF2-40B4-BE49-F238E27FC236}">
                  <a16:creationId xmlns:a16="http://schemas.microsoft.com/office/drawing/2014/main" id="{D71DCA37-E7DF-4535-990A-6F6DFE5BA396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ŝḻíḓê">
              <a:extLst>
                <a:ext uri="{FF2B5EF4-FFF2-40B4-BE49-F238E27FC236}">
                  <a16:creationId xmlns:a16="http://schemas.microsoft.com/office/drawing/2014/main" id="{5724839E-6F5D-48A1-8DF6-326528C7BBC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sľîḑê">
              <a:extLst>
                <a:ext uri="{FF2B5EF4-FFF2-40B4-BE49-F238E27FC236}">
                  <a16:creationId xmlns:a16="http://schemas.microsoft.com/office/drawing/2014/main" id="{B378591A-9AE4-4B26-BE7E-585CD910AB1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AA34879-E01F-41E6-8063-BF8956F59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3260EEBE-2FE7-4DB6-A8B8-D2754C3325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FFB2C88-BB5C-4847-85CC-F02F1B8BE46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79E12049-ACF5-4172-9E02-94D4F5C311AF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F8273BDA-C3B7-4CD5-B30F-84054671F1E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2DA841C-B0FC-441D-B6FA-3A76735A235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>
              <a:extLst>
                <a:ext uri="{FF2B5EF4-FFF2-40B4-BE49-F238E27FC236}">
                  <a16:creationId xmlns:a16="http://schemas.microsoft.com/office/drawing/2014/main" id="{58321EF8-4CCC-4EE9-8F7E-019429227CA3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šḻíḍé">
              <a:extLst>
                <a:ext uri="{FF2B5EF4-FFF2-40B4-BE49-F238E27FC236}">
                  <a16:creationId xmlns:a16="http://schemas.microsoft.com/office/drawing/2014/main" id="{36263F3B-D078-4D23-B157-E102609A9DD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ṥḻïḓé">
              <a:extLst>
                <a:ext uri="{FF2B5EF4-FFF2-40B4-BE49-F238E27FC236}">
                  <a16:creationId xmlns:a16="http://schemas.microsoft.com/office/drawing/2014/main" id="{69F05112-281F-497F-AE2F-C0E02BC0D4D1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$ḷíḋè">
              <a:extLst>
                <a:ext uri="{FF2B5EF4-FFF2-40B4-BE49-F238E27FC236}">
                  <a16:creationId xmlns:a16="http://schemas.microsoft.com/office/drawing/2014/main" id="{04E03DD5-9A0D-4AA0-A2F1-11042A9081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$ḷiḍe">
              <a:extLst>
                <a:ext uri="{FF2B5EF4-FFF2-40B4-BE49-F238E27FC236}">
                  <a16:creationId xmlns:a16="http://schemas.microsoft.com/office/drawing/2014/main" id="{4B77F4C5-E3AE-4169-B878-DB12C4676DA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ṡļïdè">
              <a:extLst>
                <a:ext uri="{FF2B5EF4-FFF2-40B4-BE49-F238E27FC236}">
                  <a16:creationId xmlns:a16="http://schemas.microsoft.com/office/drawing/2014/main" id="{D45A3C55-694A-4013-8AC2-95CC4607B7B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ŝḻíḓê">
              <a:extLst>
                <a:ext uri="{FF2B5EF4-FFF2-40B4-BE49-F238E27FC236}">
                  <a16:creationId xmlns:a16="http://schemas.microsoft.com/office/drawing/2014/main" id="{76DDA1F3-1FE3-4894-B220-B479D05C30B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sľîḑê">
              <a:extLst>
                <a:ext uri="{FF2B5EF4-FFF2-40B4-BE49-F238E27FC236}">
                  <a16:creationId xmlns:a16="http://schemas.microsoft.com/office/drawing/2014/main" id="{D6D22BCB-DDCB-4BB2-A677-40B58CFB03E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9" name="椭圆 358">
            <a:extLst>
              <a:ext uri="{FF2B5EF4-FFF2-40B4-BE49-F238E27FC236}">
                <a16:creationId xmlns:a16="http://schemas.microsoft.com/office/drawing/2014/main" id="{0DED06CF-8729-484D-A57D-ABDB2CE2B471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>
            <a:extLst>
              <a:ext uri="{FF2B5EF4-FFF2-40B4-BE49-F238E27FC236}">
                <a16:creationId xmlns:a16="http://schemas.microsoft.com/office/drawing/2014/main" id="{1018FF4D-35C8-42BF-BBB9-05C28B0847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4718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D0CD4D-7CB3-4422-A61F-989D7C40ED76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>
              <a:extLst>
                <a:ext uri="{FF2B5EF4-FFF2-40B4-BE49-F238E27FC236}">
                  <a16:creationId xmlns:a16="http://schemas.microsoft.com/office/drawing/2014/main" id="{B16A8DA4-F0AB-4CE1-B842-2A845ACE558F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ḻíḍé">
              <a:extLst>
                <a:ext uri="{FF2B5EF4-FFF2-40B4-BE49-F238E27FC236}">
                  <a16:creationId xmlns:a16="http://schemas.microsoft.com/office/drawing/2014/main" id="{47557DD7-75AC-4164-AA80-13DD4BC67C3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ṥḻïḓé">
              <a:extLst>
                <a:ext uri="{FF2B5EF4-FFF2-40B4-BE49-F238E27FC236}">
                  <a16:creationId xmlns:a16="http://schemas.microsoft.com/office/drawing/2014/main" id="{B92DE3AC-FC3B-4466-AE74-CE413292AD0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íḋè">
              <a:extLst>
                <a:ext uri="{FF2B5EF4-FFF2-40B4-BE49-F238E27FC236}">
                  <a16:creationId xmlns:a16="http://schemas.microsoft.com/office/drawing/2014/main" id="{3CB510D1-98F3-45C4-B84A-6EE3B7E0363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ḷiḍe">
              <a:extLst>
                <a:ext uri="{FF2B5EF4-FFF2-40B4-BE49-F238E27FC236}">
                  <a16:creationId xmlns:a16="http://schemas.microsoft.com/office/drawing/2014/main" id="{5B994F86-3CBE-47A4-A838-7F739CB8258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ṡļïdè">
              <a:extLst>
                <a:ext uri="{FF2B5EF4-FFF2-40B4-BE49-F238E27FC236}">
                  <a16:creationId xmlns:a16="http://schemas.microsoft.com/office/drawing/2014/main" id="{B754AC3A-C994-4AE4-BD3B-1EA10B8023A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00DF682D-4207-4BB5-99C5-00F91E3C37F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63856FA2-6AA1-4491-AA4B-C527877B325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FE8FDFB-689F-45C3-AB73-230F8D7B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>
            <a:extLst>
              <a:ext uri="{FF2B5EF4-FFF2-40B4-BE49-F238E27FC236}">
                <a16:creationId xmlns:a16="http://schemas.microsoft.com/office/drawing/2014/main" id="{94D3B23F-5A5E-4553-88B8-1DA9EE1E956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1DFCBE52-8191-47DB-BC81-69467020A5A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9C6C8BDF-2D7C-473D-B458-53FCC2B52C1C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5A00397-205D-4024-B3B1-D6D628207BA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>
              <a:extLst>
                <a:ext uri="{FF2B5EF4-FFF2-40B4-BE49-F238E27FC236}">
                  <a16:creationId xmlns:a16="http://schemas.microsoft.com/office/drawing/2014/main" id="{C2AC93F6-7EF1-4C7C-90AF-A2B433CD135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ḻíḍé">
              <a:extLst>
                <a:ext uri="{FF2B5EF4-FFF2-40B4-BE49-F238E27FC236}">
                  <a16:creationId xmlns:a16="http://schemas.microsoft.com/office/drawing/2014/main" id="{2FAD104F-A021-4581-B7EE-1376C48161F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ṥḻïḓé">
              <a:extLst>
                <a:ext uri="{FF2B5EF4-FFF2-40B4-BE49-F238E27FC236}">
                  <a16:creationId xmlns:a16="http://schemas.microsoft.com/office/drawing/2014/main" id="{8EA3C0BA-83C9-406A-85C7-DF222813583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íḋè">
              <a:extLst>
                <a:ext uri="{FF2B5EF4-FFF2-40B4-BE49-F238E27FC236}">
                  <a16:creationId xmlns:a16="http://schemas.microsoft.com/office/drawing/2014/main" id="{D6521A6E-C7B6-4BA5-B4FD-80E746A18AB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ḷiḍe">
              <a:extLst>
                <a:ext uri="{FF2B5EF4-FFF2-40B4-BE49-F238E27FC236}">
                  <a16:creationId xmlns:a16="http://schemas.microsoft.com/office/drawing/2014/main" id="{58D9E513-694A-47F8-B40E-C7926701D4E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ṡļïdè">
              <a:extLst>
                <a:ext uri="{FF2B5EF4-FFF2-40B4-BE49-F238E27FC236}">
                  <a16:creationId xmlns:a16="http://schemas.microsoft.com/office/drawing/2014/main" id="{EBB8A3BD-80BF-46C5-B37E-DC2E53C6EFB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ŝḻíḓê">
              <a:extLst>
                <a:ext uri="{FF2B5EF4-FFF2-40B4-BE49-F238E27FC236}">
                  <a16:creationId xmlns:a16="http://schemas.microsoft.com/office/drawing/2014/main" id="{868C3F70-2BBF-4FF7-9671-551B3758BF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îḑê">
              <a:extLst>
                <a:ext uri="{FF2B5EF4-FFF2-40B4-BE49-F238E27FC236}">
                  <a16:creationId xmlns:a16="http://schemas.microsoft.com/office/drawing/2014/main" id="{0B754972-5CC0-4E71-87F6-0C1E0C7AB2F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6" name="椭圆 375">
            <a:extLst>
              <a:ext uri="{FF2B5EF4-FFF2-40B4-BE49-F238E27FC236}">
                <a16:creationId xmlns:a16="http://schemas.microsoft.com/office/drawing/2014/main" id="{2E18A2F9-FCAD-45DC-873C-B0712829CEED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>
            <a:extLst>
              <a:ext uri="{FF2B5EF4-FFF2-40B4-BE49-F238E27FC236}">
                <a16:creationId xmlns:a16="http://schemas.microsoft.com/office/drawing/2014/main" id="{99939446-2CEA-4BC2-8FE1-8AAC53CF5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>
            <a:extLst>
              <a:ext uri="{FF2B5EF4-FFF2-40B4-BE49-F238E27FC236}">
                <a16:creationId xmlns:a16="http://schemas.microsoft.com/office/drawing/2014/main" id="{98574245-9811-426C-A0BB-6D92400A0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>
            <a:extLst>
              <a:ext uri="{FF2B5EF4-FFF2-40B4-BE49-F238E27FC236}">
                <a16:creationId xmlns:a16="http://schemas.microsoft.com/office/drawing/2014/main" id="{9FE45EFE-7522-4737-A791-DFFCFF7A0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>
            <a:extLst>
              <a:ext uri="{FF2B5EF4-FFF2-40B4-BE49-F238E27FC236}">
                <a16:creationId xmlns:a16="http://schemas.microsoft.com/office/drawing/2014/main" id="{88E73764-5B69-4384-9522-9E44A9150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7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40DF1C-DF51-4150-84E0-55C05E581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DAD3451D-ECED-46FE-A1C6-35B04A31476C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8D89456B-FA07-42A5-9B18-C72E9AAA3D6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F84D5F3-B086-4437-81F9-90622CE95DA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521C380-E6ED-4446-84F6-129782DD186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>
              <a:extLst>
                <a:ext uri="{FF2B5EF4-FFF2-40B4-BE49-F238E27FC236}">
                  <a16:creationId xmlns:a16="http://schemas.microsoft.com/office/drawing/2014/main" id="{D45A5843-2D74-4E88-9FEB-0517F2C9033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šḻíḍé">
              <a:extLst>
                <a:ext uri="{FF2B5EF4-FFF2-40B4-BE49-F238E27FC236}">
                  <a16:creationId xmlns:a16="http://schemas.microsoft.com/office/drawing/2014/main" id="{6EF99092-5361-471B-BAF9-4A6A55E3EC8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ṥḻïḓé">
              <a:extLst>
                <a:ext uri="{FF2B5EF4-FFF2-40B4-BE49-F238E27FC236}">
                  <a16:creationId xmlns:a16="http://schemas.microsoft.com/office/drawing/2014/main" id="{D6585258-1246-4CB5-951B-258D663DB71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$ḷíḋè">
              <a:extLst>
                <a:ext uri="{FF2B5EF4-FFF2-40B4-BE49-F238E27FC236}">
                  <a16:creationId xmlns:a16="http://schemas.microsoft.com/office/drawing/2014/main" id="{72B3D43F-AC29-449F-B262-39D44FDFE44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$ḷiḍe">
              <a:extLst>
                <a:ext uri="{FF2B5EF4-FFF2-40B4-BE49-F238E27FC236}">
                  <a16:creationId xmlns:a16="http://schemas.microsoft.com/office/drawing/2014/main" id="{5E265AE9-D369-403E-BDDA-1CE4382ACE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ṡļïdè">
              <a:extLst>
                <a:ext uri="{FF2B5EF4-FFF2-40B4-BE49-F238E27FC236}">
                  <a16:creationId xmlns:a16="http://schemas.microsoft.com/office/drawing/2014/main" id="{C596E6BD-7183-4BD0-9B22-07CF422B1D9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ŝḻíḓê">
              <a:extLst>
                <a:ext uri="{FF2B5EF4-FFF2-40B4-BE49-F238E27FC236}">
                  <a16:creationId xmlns:a16="http://schemas.microsoft.com/office/drawing/2014/main" id="{DF682DA0-E333-4797-8930-E5DA6B9E388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ľîḑê">
              <a:extLst>
                <a:ext uri="{FF2B5EF4-FFF2-40B4-BE49-F238E27FC236}">
                  <a16:creationId xmlns:a16="http://schemas.microsoft.com/office/drawing/2014/main" id="{08AE166C-BDFC-42E2-8A96-0E1876079721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2" name="椭圆 361">
            <a:extLst>
              <a:ext uri="{FF2B5EF4-FFF2-40B4-BE49-F238E27FC236}">
                <a16:creationId xmlns:a16="http://schemas.microsoft.com/office/drawing/2014/main" id="{A5984959-EE82-4C96-B37D-D0FA2BFBA7EA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>
            <a:extLst>
              <a:ext uri="{FF2B5EF4-FFF2-40B4-BE49-F238E27FC236}">
                <a16:creationId xmlns:a16="http://schemas.microsoft.com/office/drawing/2014/main" id="{C9929440-E775-4F96-B674-E574CA43C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>
            <a:extLst>
              <a:ext uri="{FF2B5EF4-FFF2-40B4-BE49-F238E27FC236}">
                <a16:creationId xmlns:a16="http://schemas.microsoft.com/office/drawing/2014/main" id="{1291BC66-BF0B-4511-AA5A-69AD0B0D0E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>
            <a:extLst>
              <a:ext uri="{FF2B5EF4-FFF2-40B4-BE49-F238E27FC236}">
                <a16:creationId xmlns:a16="http://schemas.microsoft.com/office/drawing/2014/main" id="{2BDF8F97-240C-478A-A6F3-C3D6278C0B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E047C537-F709-4925-9822-92EA283D85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4993AA73-D4AE-499B-BDAF-4616729ECE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7BC86B-A684-4F9A-B2F5-A3FF539B58D0}"/>
              </a:ext>
            </a:extLst>
          </p:cNvPr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>
              <a:extLst>
                <a:ext uri="{FF2B5EF4-FFF2-40B4-BE49-F238E27FC236}">
                  <a16:creationId xmlns:a16="http://schemas.microsoft.com/office/drawing/2014/main" id="{A8DC4B7E-B4D2-41E9-B335-2338FD12684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ḻíḍé">
              <a:extLst>
                <a:ext uri="{FF2B5EF4-FFF2-40B4-BE49-F238E27FC236}">
                  <a16:creationId xmlns:a16="http://schemas.microsoft.com/office/drawing/2014/main" id="{57123E31-A5F6-47F0-95DC-FBA6DBE8189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ḻïḓé">
              <a:extLst>
                <a:ext uri="{FF2B5EF4-FFF2-40B4-BE49-F238E27FC236}">
                  <a16:creationId xmlns:a16="http://schemas.microsoft.com/office/drawing/2014/main" id="{508E5430-7DAF-4834-9286-F717641FEEE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ḷíḋè">
              <a:extLst>
                <a:ext uri="{FF2B5EF4-FFF2-40B4-BE49-F238E27FC236}">
                  <a16:creationId xmlns:a16="http://schemas.microsoft.com/office/drawing/2014/main" id="{FCADF8A6-F4EF-449C-BA9E-5CDC2D1196F9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ḷiḍe">
              <a:extLst>
                <a:ext uri="{FF2B5EF4-FFF2-40B4-BE49-F238E27FC236}">
                  <a16:creationId xmlns:a16="http://schemas.microsoft.com/office/drawing/2014/main" id="{1EDDEB15-BE80-481C-96D1-C468C976F79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ļïdè">
              <a:extLst>
                <a:ext uri="{FF2B5EF4-FFF2-40B4-BE49-F238E27FC236}">
                  <a16:creationId xmlns:a16="http://schemas.microsoft.com/office/drawing/2014/main" id="{AC92A967-4AB4-4909-9050-9CD7B011D40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ḻíḓê">
              <a:extLst>
                <a:ext uri="{FF2B5EF4-FFF2-40B4-BE49-F238E27FC236}">
                  <a16:creationId xmlns:a16="http://schemas.microsoft.com/office/drawing/2014/main" id="{96448CF7-B9B3-4B6F-9873-86B2DD2B2F0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ľîḑê">
              <a:extLst>
                <a:ext uri="{FF2B5EF4-FFF2-40B4-BE49-F238E27FC236}">
                  <a16:creationId xmlns:a16="http://schemas.microsoft.com/office/drawing/2014/main" id="{665C7F83-6F0E-42AA-A987-BED067545D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34F16DE-DCD9-4DF3-B8C7-49E64C517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6219BBB5-45FC-4F13-A3C8-06948ADAE3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A949EAA1-0264-4CFF-AAC6-D013F17BA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3A8847C-E96C-44F3-82CA-94FACBE5B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36888ED-2BCA-43B2-9E2F-8D2C475D7D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3FA48BC-C53E-4FBD-AD47-B0A1EFC7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C1F8DD-05F5-42C2-9A80-9C8DC0307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>
            <a:extLst>
              <a:ext uri="{FF2B5EF4-FFF2-40B4-BE49-F238E27FC236}">
                <a16:creationId xmlns:a16="http://schemas.microsoft.com/office/drawing/2014/main" id="{1143EF50-B6CF-415B-A429-40881D8C6430}"/>
              </a:ext>
            </a:extLst>
          </p:cNvPr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B1EC0689-BEE5-45C9-9D07-F32C375B7B8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98963CB2-3E14-4776-9A4A-24EDC0A298E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BE63463-A150-4A68-AD35-BE411C24B6D0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>
              <a:extLst>
                <a:ext uri="{FF2B5EF4-FFF2-40B4-BE49-F238E27FC236}">
                  <a16:creationId xmlns:a16="http://schemas.microsoft.com/office/drawing/2014/main" id="{46EB27E0-C414-4759-8DFC-9EF4C90CCF8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íšḻíḍé">
              <a:extLst>
                <a:ext uri="{FF2B5EF4-FFF2-40B4-BE49-F238E27FC236}">
                  <a16:creationId xmlns:a16="http://schemas.microsoft.com/office/drawing/2014/main" id="{3DAB8143-6E1A-4E7C-A844-A52E494F08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ṥḻïḓé">
              <a:extLst>
                <a:ext uri="{FF2B5EF4-FFF2-40B4-BE49-F238E27FC236}">
                  <a16:creationId xmlns:a16="http://schemas.microsoft.com/office/drawing/2014/main" id="{9F696DBA-B219-4438-AA53-C7962153DE2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$ḷíḋè">
              <a:extLst>
                <a:ext uri="{FF2B5EF4-FFF2-40B4-BE49-F238E27FC236}">
                  <a16:creationId xmlns:a16="http://schemas.microsoft.com/office/drawing/2014/main" id="{E1DD7FDB-A2C0-4919-96B4-B09405AD75C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$ḷiḍe">
              <a:extLst>
                <a:ext uri="{FF2B5EF4-FFF2-40B4-BE49-F238E27FC236}">
                  <a16:creationId xmlns:a16="http://schemas.microsoft.com/office/drawing/2014/main" id="{75DBB4D1-7080-4665-B642-F09D199A5D2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ṡļïdè">
              <a:extLst>
                <a:ext uri="{FF2B5EF4-FFF2-40B4-BE49-F238E27FC236}">
                  <a16:creationId xmlns:a16="http://schemas.microsoft.com/office/drawing/2014/main" id="{9988A9C2-7E16-48CC-9FA4-2C3E077566B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ŝḻíḓê">
              <a:extLst>
                <a:ext uri="{FF2B5EF4-FFF2-40B4-BE49-F238E27FC236}">
                  <a16:creationId xmlns:a16="http://schemas.microsoft.com/office/drawing/2014/main" id="{175CDE8C-447E-4E2F-9EF3-626230245B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sľîḑê">
              <a:extLst>
                <a:ext uri="{FF2B5EF4-FFF2-40B4-BE49-F238E27FC236}">
                  <a16:creationId xmlns:a16="http://schemas.microsoft.com/office/drawing/2014/main" id="{EEEF3937-9CE3-4F98-8A3D-5BAE2BA22674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5" name="椭圆 384">
            <a:extLst>
              <a:ext uri="{FF2B5EF4-FFF2-40B4-BE49-F238E27FC236}">
                <a16:creationId xmlns:a16="http://schemas.microsoft.com/office/drawing/2014/main" id="{C5D7DB56-D2EB-45A3-9D0E-70EFD4C3D820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>
            <a:extLst>
              <a:ext uri="{FF2B5EF4-FFF2-40B4-BE49-F238E27FC236}">
                <a16:creationId xmlns:a16="http://schemas.microsoft.com/office/drawing/2014/main" id="{9B581E40-FEB3-4230-A9DA-56265E8F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989314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2897DB5-C83D-4444-940E-D43091A5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416F631-392C-4C92-A81F-6B4F3CDCF6DE}"/>
              </a:ext>
            </a:extLst>
          </p:cNvPr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E8D43-F599-4C3B-BE36-7D1FD54A752E}"/>
              </a:ext>
            </a:extLst>
          </p:cNvPr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C66369-0AE4-4F8E-A582-F5986555F1A8}"/>
              </a:ext>
            </a:extLst>
          </p:cNvPr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607023D-480A-4C8A-916D-FB9976EA5B38}"/>
              </a:ext>
            </a:extLst>
          </p:cNvPr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A1F42-A240-457E-BD2A-25B0AF003625}"/>
              </a:ext>
            </a:extLst>
          </p:cNvPr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F2F201-D094-4AD7-B469-E9FF90D22317}"/>
              </a:ext>
            </a:extLst>
          </p:cNvPr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8D6585-B629-4D79-9077-B939D2E2C05B}"/>
              </a:ext>
            </a:extLst>
          </p:cNvPr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FF2D6-1167-4ADA-AB9A-9FBA535CCEE9}"/>
              </a:ext>
            </a:extLst>
          </p:cNvPr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730CCE-7F07-4B41-86E1-ED04F5F4E496}"/>
              </a:ext>
            </a:extLst>
          </p:cNvPr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E857B-DEB2-468F-8937-3DC3910A1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4FEE0B-A57F-4B41-98A0-91FFA5827F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AB81AB7-D1E1-421C-85F1-F679DC8652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212CD02-B9D5-4D86-ACF5-9F70E44DCE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</p:spTree>
    <p:extLst>
      <p:ext uri="{BB962C8B-B14F-4D97-AF65-F5344CB8AC3E}">
        <p14:creationId xmlns:p14="http://schemas.microsoft.com/office/powerpoint/2010/main" val="85271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DA579A8-F4BC-4F12-9B10-E03102B2F10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>
              <a:extLst>
                <a:ext uri="{FF2B5EF4-FFF2-40B4-BE49-F238E27FC236}">
                  <a16:creationId xmlns:a16="http://schemas.microsoft.com/office/drawing/2014/main" id="{DDBF7E08-6C56-4DE6-9961-D2D9B242522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šḻíḍé">
              <a:extLst>
                <a:ext uri="{FF2B5EF4-FFF2-40B4-BE49-F238E27FC236}">
                  <a16:creationId xmlns:a16="http://schemas.microsoft.com/office/drawing/2014/main" id="{EFF6BF7E-7B3B-44CE-84BF-1D8D3D4EB04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ḻïḓé">
              <a:extLst>
                <a:ext uri="{FF2B5EF4-FFF2-40B4-BE49-F238E27FC236}">
                  <a16:creationId xmlns:a16="http://schemas.microsoft.com/office/drawing/2014/main" id="{38BDDA66-1D59-47E5-92FD-BDED457F03D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$ḷíḋè">
              <a:extLst>
                <a:ext uri="{FF2B5EF4-FFF2-40B4-BE49-F238E27FC236}">
                  <a16:creationId xmlns:a16="http://schemas.microsoft.com/office/drawing/2014/main" id="{D2D719C5-E409-4CA4-90A6-D66E2F6D3E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$ḷiḍe">
              <a:extLst>
                <a:ext uri="{FF2B5EF4-FFF2-40B4-BE49-F238E27FC236}">
                  <a16:creationId xmlns:a16="http://schemas.microsoft.com/office/drawing/2014/main" id="{3E2FF3B1-C707-409B-B6CE-CE026904AE4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ṡļïdè">
              <a:extLst>
                <a:ext uri="{FF2B5EF4-FFF2-40B4-BE49-F238E27FC236}">
                  <a16:creationId xmlns:a16="http://schemas.microsoft.com/office/drawing/2014/main" id="{B22B22B4-D76A-47E8-98CA-1D9964A480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ḻíḓê">
              <a:extLst>
                <a:ext uri="{FF2B5EF4-FFF2-40B4-BE49-F238E27FC236}">
                  <a16:creationId xmlns:a16="http://schemas.microsoft.com/office/drawing/2014/main" id="{52B78DFC-771B-4ED6-9152-C6CAB50A7C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ľîḑê">
              <a:extLst>
                <a:ext uri="{FF2B5EF4-FFF2-40B4-BE49-F238E27FC236}">
                  <a16:creationId xmlns:a16="http://schemas.microsoft.com/office/drawing/2014/main" id="{D54BC1A3-4E6B-4478-81D4-9CABE0DEEF1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11A97CD2-57C4-49CF-9958-FEE095E54FBD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CF2AB636-A996-4777-8770-D5D42319C10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63BBD37C-4AA8-454C-B7C8-74B2314BE05A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A42789C4-D058-494B-B300-7BCD4AA463B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>
              <a:extLst>
                <a:ext uri="{FF2B5EF4-FFF2-40B4-BE49-F238E27FC236}">
                  <a16:creationId xmlns:a16="http://schemas.microsoft.com/office/drawing/2014/main" id="{07A26128-4B19-4B21-A497-420CC59146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ḻíḍé">
              <a:extLst>
                <a:ext uri="{FF2B5EF4-FFF2-40B4-BE49-F238E27FC236}">
                  <a16:creationId xmlns:a16="http://schemas.microsoft.com/office/drawing/2014/main" id="{C3A1523B-E3DF-4BEC-8839-F0A5B32B4AC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ṥḻïḓé">
              <a:extLst>
                <a:ext uri="{FF2B5EF4-FFF2-40B4-BE49-F238E27FC236}">
                  <a16:creationId xmlns:a16="http://schemas.microsoft.com/office/drawing/2014/main" id="{6C610D28-C372-4B13-B085-B9CCD828EC1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$ḷíḋè">
              <a:extLst>
                <a:ext uri="{FF2B5EF4-FFF2-40B4-BE49-F238E27FC236}">
                  <a16:creationId xmlns:a16="http://schemas.microsoft.com/office/drawing/2014/main" id="{3133118A-17E5-48F6-8E7A-E3D5CF33EF1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$ḷiḍe">
              <a:extLst>
                <a:ext uri="{FF2B5EF4-FFF2-40B4-BE49-F238E27FC236}">
                  <a16:creationId xmlns:a16="http://schemas.microsoft.com/office/drawing/2014/main" id="{1954A234-3823-4D0D-9778-C072AF85372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ṡļïdè">
              <a:extLst>
                <a:ext uri="{FF2B5EF4-FFF2-40B4-BE49-F238E27FC236}">
                  <a16:creationId xmlns:a16="http://schemas.microsoft.com/office/drawing/2014/main" id="{8C6E5137-0E88-47B0-841C-73887C17562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ŝḻíḓê">
              <a:extLst>
                <a:ext uri="{FF2B5EF4-FFF2-40B4-BE49-F238E27FC236}">
                  <a16:creationId xmlns:a16="http://schemas.microsoft.com/office/drawing/2014/main" id="{2ED8CBF2-F7DF-4559-A540-44F34F9B29E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sľîḑê">
              <a:extLst>
                <a:ext uri="{FF2B5EF4-FFF2-40B4-BE49-F238E27FC236}">
                  <a16:creationId xmlns:a16="http://schemas.microsoft.com/office/drawing/2014/main" id="{4B790121-4234-4479-93EC-78E475483B4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BC288F44-E38B-4BB8-A576-D7843BDA18D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>
            <a:extLst>
              <a:ext uri="{FF2B5EF4-FFF2-40B4-BE49-F238E27FC236}">
                <a16:creationId xmlns:a16="http://schemas.microsoft.com/office/drawing/2014/main" id="{B057B461-BFDC-419B-B641-03C9934A1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32014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D482DE6-3489-4907-9FDA-770B51D69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19EEC020-8902-408A-A974-A35D306AA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EA1E82-24B7-4916-8548-7E40650C9D1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5503367D-0C52-4619-9964-D48985C24EE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FF6EFBF8-D00C-4E1B-B468-08CBEE9A875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BF40132F-18C6-4C6A-AA46-B227CBC92AC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DF4C7040-D33F-4165-8F79-589A92422D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4424AB16-D945-4826-B97D-3D42C549FEB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E61CA400-355A-4317-B08E-1CB85707280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8EDFD128-63DF-4288-9683-84A925DC4E0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AB0477E9-BD9E-4246-A132-D5F20630939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D1CFD2F0-0693-4B13-98F7-081A185F9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DEB77718-AD3A-406D-8C3B-D540E7062A2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10158A2-3A34-4A1D-90A2-E5A46CBB02BD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690D2E7C-1FCF-4D6E-9437-A6F3A3AE6358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818FBF-1765-4D66-A5E9-236866CC127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177D50D2-8940-4EE1-AC67-E08E990A9AEE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E3A645A-25F0-4F8C-AB45-3B0DBA8E44D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27D80C56-CBDC-4797-8BD8-A1AA992B97C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405223AB-E4EF-483E-808D-4C16662F59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5B412A83-390F-4349-B16C-897209ABF61D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F710789F-6A9E-4C9B-80B8-C6B70CB66EC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254BEA57-590C-4A8F-823F-BD2366783D1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441438F4-2FE7-426C-8D53-8178A3FD50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5A7D7659-6808-49DE-9601-FB95575A5EE5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0BBF300-7D51-459A-BA7E-E779BAB95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68785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F540BDE6-E5D0-4250-83C1-4140808E22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DA9FEB-E3F4-46A3-9929-6B2BA9D7EC04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1195D9FD-891B-44F1-B20E-67ECB2BC4A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425BBE86-BB0C-42B5-A522-8C3AF34CCF4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C47C1DE8-FADA-49AD-815D-FF026D28EFF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71C8337C-D53C-4627-8A03-10D937D64F2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BBD11B76-CC46-455E-AEA5-6CD3272DDF2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C01B95BB-B68D-4F16-BB5C-7A03B6CE20F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279B8CD3-B1A6-49F2-BD1A-4E8EAA03E0F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943E8A3F-8C45-487B-BF65-BD343376856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51735B88-50CB-47CD-A49E-4D89D986D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>
            <a:extLst>
              <a:ext uri="{FF2B5EF4-FFF2-40B4-BE49-F238E27FC236}">
                <a16:creationId xmlns:a16="http://schemas.microsoft.com/office/drawing/2014/main" id="{5F1639E9-7C97-4EE6-A573-200FBA5B520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7790C41-31A0-4ABC-B190-6CB114DD2490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872F3912-ABA9-48FB-8699-28B0E67EA9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68A7A73-5ABC-4313-8567-38752A2E4A2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6301E0BA-FC37-4122-8ED5-B7BF8F4FC18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23F99EF-5799-4AAC-AC50-4FC7575DFCE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CF0F63AB-9F2D-44C5-AE59-F189C105D2B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714C91D0-66BA-4042-B134-D4ED725881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4D3C7803-433B-488D-B30D-26009671D2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6048D35D-8237-4961-8668-704B168E15A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ED6DF677-33B1-4EFC-8240-71BB71B67D0E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73425A2F-6A40-4B5F-B5E9-388538FB7F2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C37B34DD-12DB-445F-8E1A-DCF3499ECC5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6CB49CE-AB35-44EC-A55F-EB60B4BFE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693564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EDB1B9-A854-4203-B77F-B61D463DBB1B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35DD738A-7624-4463-B38A-258A2719E2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BF44F3D1-94C5-40DA-A758-3F5925E6383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6F584386-AD1B-4957-9276-0969EC306FA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651348A-9E4F-40B6-89B9-5BCD7A447BE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90414720-4042-48E8-9DD7-46B2C791471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7916F5F1-E3AE-42D4-A813-3742FC77CACB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6012D1CC-FD09-488B-B770-858C319C289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7BEBA14A-4678-4359-8335-E2EE1BEA54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4" name="图片 123">
            <a:extLst>
              <a:ext uri="{FF2B5EF4-FFF2-40B4-BE49-F238E27FC236}">
                <a16:creationId xmlns:a16="http://schemas.microsoft.com/office/drawing/2014/main" id="{BA370D12-EC88-4CFC-9102-DB908E82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>
            <a:extLst>
              <a:ext uri="{FF2B5EF4-FFF2-40B4-BE49-F238E27FC236}">
                <a16:creationId xmlns:a16="http://schemas.microsoft.com/office/drawing/2014/main" id="{42DB3125-7314-4156-9D74-A41A6FD85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035BB5F-8020-463D-AFA2-44CE626330C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F9ED512-A3A8-41A1-A2CE-48413529FEE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1C5BA3E7-496D-4EFC-852D-B973DAEFDB6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614F05B-B81D-4E5F-BAFA-BF4E3B66839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>
              <a:extLst>
                <a:ext uri="{FF2B5EF4-FFF2-40B4-BE49-F238E27FC236}">
                  <a16:creationId xmlns:a16="http://schemas.microsoft.com/office/drawing/2014/main" id="{1DC1DADC-46E0-41DD-A66E-EE95836D25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íšḻíḍé">
              <a:extLst>
                <a:ext uri="{FF2B5EF4-FFF2-40B4-BE49-F238E27FC236}">
                  <a16:creationId xmlns:a16="http://schemas.microsoft.com/office/drawing/2014/main" id="{B388DAA0-B70F-4C44-A053-9005D516763A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ḻïḓé">
              <a:extLst>
                <a:ext uri="{FF2B5EF4-FFF2-40B4-BE49-F238E27FC236}">
                  <a16:creationId xmlns:a16="http://schemas.microsoft.com/office/drawing/2014/main" id="{3DB94F85-37E8-4506-AFE0-EC5B80B5D4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$ḷíḋè">
              <a:extLst>
                <a:ext uri="{FF2B5EF4-FFF2-40B4-BE49-F238E27FC236}">
                  <a16:creationId xmlns:a16="http://schemas.microsoft.com/office/drawing/2014/main" id="{FC8B828A-3469-42D8-952A-66FC5CCC34E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$ḷiḍe">
              <a:extLst>
                <a:ext uri="{FF2B5EF4-FFF2-40B4-BE49-F238E27FC236}">
                  <a16:creationId xmlns:a16="http://schemas.microsoft.com/office/drawing/2014/main" id="{CD01555A-E3E2-480E-AB04-402932DB9F7E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ṡļïdè">
              <a:extLst>
                <a:ext uri="{FF2B5EF4-FFF2-40B4-BE49-F238E27FC236}">
                  <a16:creationId xmlns:a16="http://schemas.microsoft.com/office/drawing/2014/main" id="{D555D095-146B-4A3C-BDBE-DCB084F3855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ŝḻíḓê">
              <a:extLst>
                <a:ext uri="{FF2B5EF4-FFF2-40B4-BE49-F238E27FC236}">
                  <a16:creationId xmlns:a16="http://schemas.microsoft.com/office/drawing/2014/main" id="{9013C83C-43D9-4C7B-87D9-27E60034399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isľîḑê">
              <a:extLst>
                <a:ext uri="{FF2B5EF4-FFF2-40B4-BE49-F238E27FC236}">
                  <a16:creationId xmlns:a16="http://schemas.microsoft.com/office/drawing/2014/main" id="{6E5E5F79-2674-44C6-837E-9903BB542F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4" name="椭圆 353">
            <a:extLst>
              <a:ext uri="{FF2B5EF4-FFF2-40B4-BE49-F238E27FC236}">
                <a16:creationId xmlns:a16="http://schemas.microsoft.com/office/drawing/2014/main" id="{6FD8E487-B46D-44FA-B429-69A86521509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>
            <a:extLst>
              <a:ext uri="{FF2B5EF4-FFF2-40B4-BE49-F238E27FC236}">
                <a16:creationId xmlns:a16="http://schemas.microsoft.com/office/drawing/2014/main" id="{B7BC2190-A745-4431-92FD-ECBCE4BC6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678974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A9CAC4A-865E-49E3-8731-FCABCC67D6B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6D0E3A22-DF41-49B9-BDC7-6AEAE277729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D2502648-AA34-4D64-9E31-2927043C574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F5C42EC3-F124-46E3-802C-283810436846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127877A-C948-4605-AC7A-6394FDC2874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D9BDE8C1-4B90-4166-81BB-04EBE9EF4D98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CA8027DB-98A9-4909-8032-7BCDF8D904A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F6839995-F008-484C-8BC3-91C01EFF9F5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B00D56CC-10C2-40DF-8498-36360BA8729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4D1203-8E71-42D8-ADE3-A64DC13C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EB2C21-849F-4F0B-803B-7AC4ABD5DBD1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E2F30-5949-4ED4-A109-B6B1D781F0F1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40EFFF-5E1E-49DF-B137-28242E9D16B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42CE9E-876D-4052-97ED-AB8CC183D2D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>
              <a:extLst>
                <a:ext uri="{FF2B5EF4-FFF2-40B4-BE49-F238E27FC236}">
                  <a16:creationId xmlns:a16="http://schemas.microsoft.com/office/drawing/2014/main" id="{228D3189-D8DA-4DC5-8731-93349BE92B5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íḍé">
              <a:extLst>
                <a:ext uri="{FF2B5EF4-FFF2-40B4-BE49-F238E27FC236}">
                  <a16:creationId xmlns:a16="http://schemas.microsoft.com/office/drawing/2014/main" id="{3725DDB3-E5B7-4A23-A1D5-30D8D6ADB40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ïḓé">
              <a:extLst>
                <a:ext uri="{FF2B5EF4-FFF2-40B4-BE49-F238E27FC236}">
                  <a16:creationId xmlns:a16="http://schemas.microsoft.com/office/drawing/2014/main" id="{33785B02-E6CA-41E7-8B7F-EA502F9E91C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íḋè">
              <a:extLst>
                <a:ext uri="{FF2B5EF4-FFF2-40B4-BE49-F238E27FC236}">
                  <a16:creationId xmlns:a16="http://schemas.microsoft.com/office/drawing/2014/main" id="{57EBE7AC-411D-402D-9A9A-55B2BFC58C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iḍe">
              <a:extLst>
                <a:ext uri="{FF2B5EF4-FFF2-40B4-BE49-F238E27FC236}">
                  <a16:creationId xmlns:a16="http://schemas.microsoft.com/office/drawing/2014/main" id="{AF26F0D0-0E60-41C6-8192-45CE0DE76B1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ļïdè">
              <a:extLst>
                <a:ext uri="{FF2B5EF4-FFF2-40B4-BE49-F238E27FC236}">
                  <a16:creationId xmlns:a16="http://schemas.microsoft.com/office/drawing/2014/main" id="{ED54000E-F8F8-4E48-88FE-D68E9701DFB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>
              <a:extLst>
                <a:ext uri="{FF2B5EF4-FFF2-40B4-BE49-F238E27FC236}">
                  <a16:creationId xmlns:a16="http://schemas.microsoft.com/office/drawing/2014/main" id="{3519DFED-4A2B-42AD-AB2C-01E9C8A44A9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ľîḑê">
              <a:extLst>
                <a:ext uri="{FF2B5EF4-FFF2-40B4-BE49-F238E27FC236}">
                  <a16:creationId xmlns:a16="http://schemas.microsoft.com/office/drawing/2014/main" id="{E527C414-F980-4E3F-AC95-B9D4B48DFAC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C54E03BE-357F-42C6-9923-09956954CF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>
            <a:extLst>
              <a:ext uri="{FF2B5EF4-FFF2-40B4-BE49-F238E27FC236}">
                <a16:creationId xmlns:a16="http://schemas.microsoft.com/office/drawing/2014/main" id="{E09EA8D3-74EF-4CFC-9A60-38BF481F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FA14D2-01F1-4DF0-B2A6-BFF2575C48A2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614E7815-EC78-4907-8A87-DCDE0DC90BF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BD0E37F9-4D3D-4967-9E1C-C1D0C121C38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9CAD6A8C-6119-4636-AB27-F8E58BA2C5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5507A9F1-086B-4E13-9F9B-F56CB078D8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D4AB0866-5F48-44D5-A280-22C21F085AA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D9733264-9E45-4165-9896-BFB177D56F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C7EC23A6-AB6C-43F9-B691-7291471B871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F0B1D1A0-9307-4007-BBE3-B7E771116B0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F06922-CB66-4BB7-896A-8D2C2B2251EF}"/>
              </a:ext>
            </a:extLst>
          </p:cNvPr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2B92018-95E0-4552-93E5-22F167C0235D}"/>
                </a:ext>
              </a:extLst>
            </p:cNvPr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D6ACA3-8385-4BF7-AA4C-AC7A70901023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6850AA-92AC-40DA-996D-814B38D999DD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1531BF-7A9A-4F92-8DE9-424EC0ED5611}"/>
              </a:ext>
            </a:extLst>
          </p:cNvPr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244897-C360-48EC-8F3C-A23B73990BBC}"/>
                </a:ext>
              </a:extLst>
            </p:cNvPr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63C52B-A9FA-46B0-9BFA-5AB9EA5C6801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3585078-156E-43B4-9EC2-438E9F02073F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876FA53-4A7A-4FC7-8EEB-60DA5B97336F}"/>
              </a:ext>
            </a:extLst>
          </p:cNvPr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406E35-A419-4856-9DCB-5D3A126944FC}"/>
                </a:ext>
              </a:extLst>
            </p:cNvPr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DD0141-A5C0-4BC5-A759-896F71BEF2F0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3B1A69-4248-4082-B253-01A9E418F787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8833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E687-6FF3-497E-8D2B-0726366B5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FB1F-A3CF-4CA9-A9EF-0C48F4A86958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452CF3-21CF-4F76-AD35-B3F9496A01C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EE827E-265E-4523-9A1B-2462FC7787A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>
            <a:extLst>
              <a:ext uri="{FF2B5EF4-FFF2-40B4-BE49-F238E27FC236}">
                <a16:creationId xmlns:a16="http://schemas.microsoft.com/office/drawing/2014/main" id="{84E4C8C5-8729-407F-88E4-E64D9E5A8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719032-0D1F-4457-A6F4-CD326AC586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857CB-1D67-40E0-9A56-A3291BF50DA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>
              <a:extLst>
                <a:ext uri="{FF2B5EF4-FFF2-40B4-BE49-F238E27FC236}">
                  <a16:creationId xmlns:a16="http://schemas.microsoft.com/office/drawing/2014/main" id="{EDD6936A-E126-457C-9B28-47B3FED2654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ḍé">
              <a:extLst>
                <a:ext uri="{FF2B5EF4-FFF2-40B4-BE49-F238E27FC236}">
                  <a16:creationId xmlns:a16="http://schemas.microsoft.com/office/drawing/2014/main" id="{70E56523-74B0-4F94-AA1C-DE8A7B3B6EF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ḻïḓé">
              <a:extLst>
                <a:ext uri="{FF2B5EF4-FFF2-40B4-BE49-F238E27FC236}">
                  <a16:creationId xmlns:a16="http://schemas.microsoft.com/office/drawing/2014/main" id="{21321976-BA9B-4E34-8E85-5D3CDB97A0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ḷíḋè">
              <a:extLst>
                <a:ext uri="{FF2B5EF4-FFF2-40B4-BE49-F238E27FC236}">
                  <a16:creationId xmlns:a16="http://schemas.microsoft.com/office/drawing/2014/main" id="{2943ADE6-39AA-4335-9F6A-54AE5B453C5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iḍe">
              <a:extLst>
                <a:ext uri="{FF2B5EF4-FFF2-40B4-BE49-F238E27FC236}">
                  <a16:creationId xmlns:a16="http://schemas.microsoft.com/office/drawing/2014/main" id="{31F0CBAE-4361-4C06-ABD8-552E55255E4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ļïdè">
              <a:extLst>
                <a:ext uri="{FF2B5EF4-FFF2-40B4-BE49-F238E27FC236}">
                  <a16:creationId xmlns:a16="http://schemas.microsoft.com/office/drawing/2014/main" id="{BC199AEB-7B5B-4708-97DC-0B9BEDB04A2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id="{1B8A1C35-C9EF-4011-ABEA-244F3FC19D2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ľîḑê">
              <a:extLst>
                <a:ext uri="{FF2B5EF4-FFF2-40B4-BE49-F238E27FC236}">
                  <a16:creationId xmlns:a16="http://schemas.microsoft.com/office/drawing/2014/main" id="{50EAE709-8FFA-4B75-9F56-9CF7FFD0E70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15F96B7-1B6D-45C7-89C4-1B1CB521F90F}"/>
              </a:ext>
            </a:extLst>
          </p:cNvPr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5FE387-D85A-4629-A68D-0B405174E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/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4E141A2D-B968-450E-8E30-996219BEC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02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2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7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43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48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40F6025-3196-4FA0-83DC-EE1179AC9D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B5D204-87E5-427E-BB02-DA7D22EC0A2F}"/>
              </a:ext>
            </a:extLst>
          </p:cNvPr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371450-7476-4869-ABD4-D78E4EFF9B2C}"/>
              </a:ext>
            </a:extLst>
          </p:cNvPr>
          <p:cNvCxnSpPr>
            <a:cxnSpLocks/>
          </p:cNvCxnSpPr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BFB36-33E5-4B00-AFFA-3D114104E615}"/>
              </a:ext>
            </a:extLst>
          </p:cNvPr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85CF53-AFA6-4BCD-ACD7-C936DAB2DCCB}"/>
              </a:ext>
            </a:extLst>
          </p:cNvPr>
          <p:cNvCxnSpPr>
            <a:cxnSpLocks/>
          </p:cNvCxnSpPr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1AFA5B-9366-4E92-A1A8-650789D6FE27}"/>
              </a:ext>
            </a:extLst>
          </p:cNvPr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A026E9-295E-4DD0-A1A7-24F2752DF1F0}"/>
              </a:ext>
            </a:extLst>
          </p:cNvPr>
          <p:cNvCxnSpPr>
            <a:cxnSpLocks/>
          </p:cNvCxnSpPr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9EE7BA2-3D72-40FD-9831-242C8E3234EE}"/>
              </a:ext>
            </a:extLst>
          </p:cNvPr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4D238C-5295-460B-9F73-0A6C665AADEE}"/>
              </a:ext>
            </a:extLst>
          </p:cNvPr>
          <p:cNvCxnSpPr>
            <a:cxnSpLocks/>
          </p:cNvCxnSpPr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0F8935-A799-464B-A969-50F10DC9224E}"/>
              </a:ext>
            </a:extLst>
          </p:cNvPr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7022D4-18C5-4008-AC4D-9CB858B782B3}"/>
              </a:ext>
            </a:extLst>
          </p:cNvPr>
          <p:cNvCxnSpPr>
            <a:cxnSpLocks/>
          </p:cNvCxnSpPr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8AAFBE5E-9951-468D-842C-C373B57E1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>
            <a:extLst>
              <a:ext uri="{FF2B5EF4-FFF2-40B4-BE49-F238E27FC236}">
                <a16:creationId xmlns:a16="http://schemas.microsoft.com/office/drawing/2014/main" id="{22B6D61A-4B56-40D1-9606-DE6C1B116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>
            <a:extLst>
              <a:ext uri="{FF2B5EF4-FFF2-40B4-BE49-F238E27FC236}">
                <a16:creationId xmlns:a16="http://schemas.microsoft.com/office/drawing/2014/main" id="{BB7DBF4A-F336-4D0E-AEAA-442EF57D61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>
            <a:extLst>
              <a:ext uri="{FF2B5EF4-FFF2-40B4-BE49-F238E27FC236}">
                <a16:creationId xmlns:a16="http://schemas.microsoft.com/office/drawing/2014/main" id="{ABAC8E71-7622-44BD-B9EF-FB2DDE2DEC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>
            <a:extLst>
              <a:ext uri="{FF2B5EF4-FFF2-40B4-BE49-F238E27FC236}">
                <a16:creationId xmlns:a16="http://schemas.microsoft.com/office/drawing/2014/main" id="{BF93E37B-BAE5-44B2-9D04-125CCAB6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89036F-78DA-4278-A853-444342F03DB3}"/>
              </a:ext>
            </a:extLst>
          </p:cNvPr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>
              <a:extLst>
                <a:ext uri="{FF2B5EF4-FFF2-40B4-BE49-F238E27FC236}">
                  <a16:creationId xmlns:a16="http://schemas.microsoft.com/office/drawing/2014/main" id="{14FFDB68-D4A2-4EF1-B52B-39615FA1529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íḍé">
              <a:extLst>
                <a:ext uri="{FF2B5EF4-FFF2-40B4-BE49-F238E27FC236}">
                  <a16:creationId xmlns:a16="http://schemas.microsoft.com/office/drawing/2014/main" id="{0AB45B29-6AB1-4C60-9DD1-33AF43FFA1E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ḻïḓé">
              <a:extLst>
                <a:ext uri="{FF2B5EF4-FFF2-40B4-BE49-F238E27FC236}">
                  <a16:creationId xmlns:a16="http://schemas.microsoft.com/office/drawing/2014/main" id="{CD99A818-0C1D-482E-A96C-917036EBFF9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íḋè">
              <a:extLst>
                <a:ext uri="{FF2B5EF4-FFF2-40B4-BE49-F238E27FC236}">
                  <a16:creationId xmlns:a16="http://schemas.microsoft.com/office/drawing/2014/main" id="{220B3C49-5424-4D5C-B740-92DDFE0807A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iḍe">
              <a:extLst>
                <a:ext uri="{FF2B5EF4-FFF2-40B4-BE49-F238E27FC236}">
                  <a16:creationId xmlns:a16="http://schemas.microsoft.com/office/drawing/2014/main" id="{29EBB59F-1A1E-4BEC-B5EF-DE011D905D0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ļïdè">
              <a:extLst>
                <a:ext uri="{FF2B5EF4-FFF2-40B4-BE49-F238E27FC236}">
                  <a16:creationId xmlns:a16="http://schemas.microsoft.com/office/drawing/2014/main" id="{62EA3F3B-BAF9-4E7B-B86E-52EAD2AA10B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ḻíḓê">
              <a:extLst>
                <a:ext uri="{FF2B5EF4-FFF2-40B4-BE49-F238E27FC236}">
                  <a16:creationId xmlns:a16="http://schemas.microsoft.com/office/drawing/2014/main" id="{FB650BD5-0822-472D-B58F-AE9450B041D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îḑê">
              <a:extLst>
                <a:ext uri="{FF2B5EF4-FFF2-40B4-BE49-F238E27FC236}">
                  <a16:creationId xmlns:a16="http://schemas.microsoft.com/office/drawing/2014/main" id="{09B8C62F-2EFC-4D33-851E-989224FE0B5C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94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AE66B26-FD1C-4615-AFBA-EC01DC5A6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84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C9513911-6F82-465B-AA1D-A50590958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38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15DC2A65-FE98-4711-9BCC-2CEE39697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4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FC237A11-D652-4937-8A62-5371D6867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510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34">
          <p15:clr>
            <a:srgbClr val="FBAE40"/>
          </p15:clr>
        </p15:guide>
        <p15:guide id="4" orient="horz" pos="1933">
          <p15:clr>
            <a:srgbClr val="FBAE40"/>
          </p15:clr>
        </p15:guide>
        <p15:guide id="5" orient="horz" pos="238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>
            <a:extLst>
              <a:ext uri="{FF2B5EF4-FFF2-40B4-BE49-F238E27FC236}">
                <a16:creationId xmlns:a16="http://schemas.microsoft.com/office/drawing/2014/main" id="{35313B20-8690-4136-A1F3-47CF2D2E1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E68DCC-3FD5-47C1-AFCE-A8CBA6C16AB7}"/>
              </a:ext>
            </a:extLst>
          </p:cNvPr>
          <p:cNvCxnSpPr>
            <a:cxnSpLocks/>
          </p:cNvCxnSpPr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9C424561-9732-440B-AB95-190BCC88D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A8E70DD-B9AA-401F-9F1E-D97B8C26A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3F042AC-770A-4123-8A4B-A2ADC3C86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56CCC1-ACA5-4C89-AF09-34F0893C245F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A6FC628-761A-4B9D-B9A9-FBF5C3E43D27}"/>
              </a:ext>
            </a:extLst>
          </p:cNvPr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4964739B-F193-4C9B-9600-A6BB3270366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05F18555-B9F4-4238-B849-F4ACE5A3C87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AA558284-346E-499C-B4D2-013EA57A53D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A9668D34-6F9C-40AF-BD4E-0B221468C6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E56324-F00A-470C-BC5C-8EED2254734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F6414755-474B-4557-BEBE-B01CBF06F838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2CFE885F-1278-4915-B764-4876D079105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ľîḑê">
              <a:extLst>
                <a:ext uri="{FF2B5EF4-FFF2-40B4-BE49-F238E27FC236}">
                  <a16:creationId xmlns:a16="http://schemas.microsoft.com/office/drawing/2014/main" id="{DFC7FD85-FA4D-4D1C-8647-E1BA23B9F02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593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13776D83-9121-487D-A7ED-9C20A7347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B3C25A68-AD4D-4079-835C-08450F3BB764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4D28F76-DF40-4388-9DA7-9EE4C513A516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C99B26D8-2643-44DC-B5E7-FAFF384766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>
            <a:extLst>
              <a:ext uri="{FF2B5EF4-FFF2-40B4-BE49-F238E27FC236}">
                <a16:creationId xmlns:a16="http://schemas.microsoft.com/office/drawing/2014/main" id="{FB1CF7D9-3AF3-4B69-93BC-184D5C1A583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F36D376-C633-4FC3-A794-52336E7CD06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C880A74-95D2-486E-88F0-7B63631B951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>
              <a:extLst>
                <a:ext uri="{FF2B5EF4-FFF2-40B4-BE49-F238E27FC236}">
                  <a16:creationId xmlns:a16="http://schemas.microsoft.com/office/drawing/2014/main" id="{ED2BDFF9-0084-4885-A9E5-43AF06C0D73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šḻíḍé">
              <a:extLst>
                <a:ext uri="{FF2B5EF4-FFF2-40B4-BE49-F238E27FC236}">
                  <a16:creationId xmlns:a16="http://schemas.microsoft.com/office/drawing/2014/main" id="{C0A46737-19ED-48C8-829E-E3901C0E3D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ṥḻïḓé">
              <a:extLst>
                <a:ext uri="{FF2B5EF4-FFF2-40B4-BE49-F238E27FC236}">
                  <a16:creationId xmlns:a16="http://schemas.microsoft.com/office/drawing/2014/main" id="{1E4D9741-32E1-4390-BDFD-369B5E5B8EF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$ḷíḋè">
              <a:extLst>
                <a:ext uri="{FF2B5EF4-FFF2-40B4-BE49-F238E27FC236}">
                  <a16:creationId xmlns:a16="http://schemas.microsoft.com/office/drawing/2014/main" id="{1A3E3C42-5720-4C54-BE49-54161595681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ḷiḍe">
              <a:extLst>
                <a:ext uri="{FF2B5EF4-FFF2-40B4-BE49-F238E27FC236}">
                  <a16:creationId xmlns:a16="http://schemas.microsoft.com/office/drawing/2014/main" id="{C73BBF15-75A1-48DB-B8E8-928413E7220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ļïdè">
              <a:extLst>
                <a:ext uri="{FF2B5EF4-FFF2-40B4-BE49-F238E27FC236}">
                  <a16:creationId xmlns:a16="http://schemas.microsoft.com/office/drawing/2014/main" id="{FC002ACE-A1AF-43FA-BE5A-52DB0A175F9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ŝḻíḓê">
              <a:extLst>
                <a:ext uri="{FF2B5EF4-FFF2-40B4-BE49-F238E27FC236}">
                  <a16:creationId xmlns:a16="http://schemas.microsoft.com/office/drawing/2014/main" id="{7E83EF4E-8255-4A54-919D-96F33CDE0EE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sľîḑê">
              <a:extLst>
                <a:ext uri="{FF2B5EF4-FFF2-40B4-BE49-F238E27FC236}">
                  <a16:creationId xmlns:a16="http://schemas.microsoft.com/office/drawing/2014/main" id="{FBCD47E7-AD51-4747-B593-899B4A61EF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230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50" r:id="rId3"/>
    <p:sldLayoutId id="2147483668" r:id="rId4"/>
    <p:sldLayoutId id="2147483669" r:id="rId5"/>
    <p:sldLayoutId id="2147483670" r:id="rId6"/>
    <p:sldLayoutId id="2147483671" r:id="rId7"/>
    <p:sldLayoutId id="2147483664" r:id="rId8"/>
    <p:sldLayoutId id="2147483649" r:id="rId9"/>
    <p:sldLayoutId id="2147483660" r:id="rId10"/>
    <p:sldLayoutId id="2147483661" r:id="rId11"/>
    <p:sldLayoutId id="2147483662" r:id="rId12"/>
    <p:sldLayoutId id="2147483652" r:id="rId13"/>
    <p:sldLayoutId id="2147483672" r:id="rId14"/>
    <p:sldLayoutId id="2147483654" r:id="rId15"/>
    <p:sldLayoutId id="2147483653" r:id="rId16"/>
    <p:sldLayoutId id="2147483656" r:id="rId17"/>
    <p:sldLayoutId id="2147483657" r:id="rId18"/>
    <p:sldLayoutId id="2147483658" r:id="rId19"/>
    <p:sldLayoutId id="2147483659" r:id="rId20"/>
    <p:sldLayoutId id="2147483665" r:id="rId21"/>
    <p:sldLayoutId id="2147483666" r:id="rId22"/>
    <p:sldLayoutId id="2147483667" r:id="rId23"/>
    <p:sldLayoutId id="2147483673" r:id="rId24"/>
    <p:sldLayoutId id="2147483674" r:id="rId25"/>
    <p:sldLayoutId id="2147483680" r:id="rId26"/>
    <p:sldLayoutId id="214748368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6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31.jpe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32.jpe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8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3.png"/><Relationship Id="rId11" Type="http://schemas.openxmlformats.org/officeDocument/2006/relationships/image" Target="../media/image110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4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30.png"/><Relationship Id="rId5" Type="http://schemas.openxmlformats.org/officeDocument/2006/relationships/image" Target="../media/image1420.png"/><Relationship Id="rId4" Type="http://schemas.openxmlformats.org/officeDocument/2006/relationships/image" Target="../media/image14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460.png"/><Relationship Id="rId7" Type="http://schemas.openxmlformats.org/officeDocument/2006/relationships/image" Target="../media/image15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Relationship Id="rId9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/>
          <p:cNvSpPr txBox="1"/>
          <p:nvPr/>
        </p:nvSpPr>
        <p:spPr>
          <a:xfrm>
            <a:off x="1776520" y="2840735"/>
            <a:ext cx="8741616" cy="135421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zh-CN" altLang="en-US" sz="7998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zh-CN" sz="7998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5647" y="4372218"/>
            <a:ext cx="7340708" cy="400012"/>
          </a:xfrm>
          <a:prstGeom prst="rect">
            <a:avLst/>
          </a:prstGeom>
          <a:solidFill>
            <a:srgbClr val="0072C7"/>
          </a:solidFill>
        </p:spPr>
        <p:txBody>
          <a:bodyPr wrap="square" lIns="121889" tIns="60944" rIns="121889" bIns="60944" rtlCol="0">
            <a:spAutoFit/>
          </a:bodyPr>
          <a:lstStyle/>
          <a:p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</a:t>
            </a:r>
            <a:endParaRPr lang="zh-CN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04378" y="5048411"/>
            <a:ext cx="5945338" cy="165054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授课老师：</a:t>
            </a:r>
            <a:r>
              <a:rPr lang="zh-CN" alt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刘雪明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       话：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87543563</a:t>
            </a: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办  公  室：南一楼西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303</a:t>
            </a: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邮       箱：</a:t>
            </a:r>
            <a:r>
              <a:rPr lang="en-US" altLang="zh-CN" sz="2400" b="1" i="1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xm_liu@hust.edu.cn</a:t>
            </a:r>
            <a:endParaRPr lang="en-US" sz="2400" b="1" i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31828" y="4194952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2331828" y="2683134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pic>
        <p:nvPicPr>
          <p:cNvPr id="6" name="久石让 - Summ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163" y="-1659566"/>
            <a:ext cx="812506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32049" y="413598"/>
            <a:ext cx="3527904" cy="21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651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151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1651"/>
                            </p:stCondLst>
                            <p:childTnLst>
                              <p:par>
                                <p:cTn id="29" presetID="56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8" grpId="0" animBg="1"/>
      <p:bldP spid="19" grpId="0"/>
    </p:bld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1799417"/>
            <a:ext cx="11019450" cy="18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测验：</a:t>
            </a:r>
            <a:r>
              <a:rPr lang="zh-CN" altLang="en-US" sz="3200" spc="-10" dirty="0">
                <a:latin typeface="+mn-ea"/>
              </a:rPr>
              <a:t>给定包含</a:t>
            </a:r>
            <a:r>
              <a:rPr lang="en-US" altLang="zh-CN" sz="3200" spc="-10" dirty="0">
                <a:latin typeface="+mn-ea"/>
              </a:rPr>
              <a:t>1000</a:t>
            </a:r>
            <a:r>
              <a:rPr lang="zh-CN" altLang="en-US" sz="3200" spc="-10" dirty="0">
                <a:latin typeface="+mn-ea"/>
              </a:rPr>
              <a:t>个样本的数据集，其中</a:t>
            </a:r>
            <a:r>
              <a:rPr lang="en-US" altLang="zh-CN" sz="3200" spc="-10" dirty="0">
                <a:latin typeface="+mn-ea"/>
              </a:rPr>
              <a:t>500</a:t>
            </a:r>
            <a:r>
              <a:rPr lang="zh-CN" altLang="en-US" sz="3200" spc="-10" dirty="0">
                <a:latin typeface="+mn-ea"/>
              </a:rPr>
              <a:t>个</a:t>
            </a:r>
            <a:r>
              <a:rPr lang="zh-CN" altLang="en-CN" sz="3200" spc="-10" dirty="0">
                <a:latin typeface="+mn-ea"/>
              </a:rPr>
              <a:t>正例</a:t>
            </a:r>
            <a:r>
              <a:rPr lang="zh-CN" altLang="en-US" sz="3200" spc="-10" dirty="0">
                <a:latin typeface="+mn-ea"/>
              </a:rPr>
              <a:t>，</a:t>
            </a:r>
            <a:r>
              <a:rPr lang="en-US" altLang="zh-CN" sz="3200" spc="-10" dirty="0">
                <a:latin typeface="+mn-ea"/>
              </a:rPr>
              <a:t>500</a:t>
            </a:r>
            <a:r>
              <a:rPr lang="zh-CN" altLang="en-US" sz="3200" spc="-10" dirty="0">
                <a:latin typeface="+mn-ea"/>
              </a:rPr>
              <a:t>个反例，将其划分为包含</a:t>
            </a:r>
            <a:r>
              <a:rPr lang="en-US" altLang="zh-CN" sz="3200" spc="-10" dirty="0">
                <a:latin typeface="+mn-ea"/>
              </a:rPr>
              <a:t>70%</a:t>
            </a:r>
            <a:r>
              <a:rPr lang="zh-CN" altLang="en-US" sz="3200" spc="-10" dirty="0">
                <a:latin typeface="+mn-ea"/>
              </a:rPr>
              <a:t>样本的训练集和</a:t>
            </a:r>
            <a:r>
              <a:rPr lang="en-US" altLang="zh-CN" sz="3200" spc="-10" dirty="0">
                <a:latin typeface="+mn-ea"/>
              </a:rPr>
              <a:t>30%</a:t>
            </a:r>
            <a:r>
              <a:rPr lang="zh-CN" altLang="en-US" sz="3200" spc="-10" dirty="0">
                <a:latin typeface="+mn-ea"/>
              </a:rPr>
              <a:t>样本的测试集用于</a:t>
            </a:r>
            <a:r>
              <a:rPr lang="zh-CN" altLang="en-US" sz="3200" spc="-10" dirty="0">
                <a:solidFill>
                  <a:srgbClr val="7030A0"/>
                </a:solidFill>
                <a:latin typeface="+mn-ea"/>
              </a:rPr>
              <a:t>留出法</a:t>
            </a:r>
            <a:r>
              <a:rPr lang="zh-CN" altLang="en-US" sz="3200" spc="-10" dirty="0">
                <a:latin typeface="+mn-ea"/>
              </a:rPr>
              <a:t>评估，试计算有多少种划分方式。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DABDC-5FFB-2547-AA3C-B0E9B422E25B}"/>
              </a:ext>
            </a:extLst>
          </p:cNvPr>
          <p:cNvSpPr txBox="1"/>
          <p:nvPr/>
        </p:nvSpPr>
        <p:spPr>
          <a:xfrm>
            <a:off x="5641383" y="28981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CN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38CDA2-1E7D-9A49-8378-B104963B1E54}"/>
                  </a:ext>
                </a:extLst>
              </p:cNvPr>
              <p:cNvSpPr txBox="1"/>
              <p:nvPr/>
            </p:nvSpPr>
            <p:spPr>
              <a:xfrm>
                <a:off x="7447293" y="3890310"/>
                <a:ext cx="2345099" cy="454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</m:sSubSup>
                      <m:r>
                        <a:rPr lang="en-CN" sz="2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</m:sSubSup>
                    </m:oMath>
                  </m:oMathPara>
                </a14:m>
                <a:endParaRPr lang="en-CN" sz="280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38CDA2-1E7D-9A49-8378-B104963B1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93" y="3890310"/>
                <a:ext cx="2345099" cy="4543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BE94DC-A963-4BB6-907C-A8FE6F3EB9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3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403395" y="836680"/>
            <a:ext cx="1101945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性能度量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B6E0ABAD-B7AF-5D41-AF06-102764D75105}"/>
                  </a:ext>
                </a:extLst>
              </p:cNvPr>
              <p:cNvSpPr txBox="1"/>
              <p:nvPr/>
            </p:nvSpPr>
            <p:spPr>
              <a:xfrm>
                <a:off x="403395" y="1462924"/>
                <a:ext cx="11462320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模型泛化能力的评价标准，可使用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来度量，</a:t>
                </a:r>
                <a:r>
                  <a:rPr lang="en-US" altLang="zh-CN" sz="2800" spc="-1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可通过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来估计。给定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个样本的数据集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，样本的真实标记为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，模型预测的结果为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B6E0ABAD-B7AF-5D41-AF06-102764D75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95" y="1462924"/>
                <a:ext cx="11462320" cy="1082604"/>
              </a:xfrm>
              <a:prstGeom prst="rect">
                <a:avLst/>
              </a:prstGeom>
              <a:blipFill>
                <a:blip r:embed="rId3"/>
                <a:stretch>
                  <a:fillRect l="-1106" t="-2326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747C5542-914A-8444-A0FC-C6CCEA752DEB}"/>
                  </a:ext>
                </a:extLst>
              </p:cNvPr>
              <p:cNvSpPr txBox="1"/>
              <p:nvPr/>
            </p:nvSpPr>
            <p:spPr>
              <a:xfrm>
                <a:off x="693234" y="2606233"/>
                <a:ext cx="9047302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CN" sz="2800" spc="-10" dirty="0">
                    <a:latin typeface="+mn-ea"/>
                  </a:rPr>
                  <a:t>对于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回归任务</a:t>
                </a:r>
                <a:r>
                  <a:rPr lang="zh-CN" altLang="en-US" sz="2800" spc="-10" dirty="0">
                    <a:latin typeface="+mn-ea"/>
                  </a:rPr>
                  <a:t>，其性能可用</a:t>
                </a:r>
                <a:r>
                  <a:rPr lang="zh-CN" altLang="en-US" sz="2800" b="1" spc="-10" dirty="0">
                    <a:solidFill>
                      <a:srgbClr val="7030A0"/>
                    </a:solidFill>
                    <a:latin typeface="+mn-ea"/>
                  </a:rPr>
                  <a:t>均方误差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来度量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747C5542-914A-8444-A0FC-C6CCEA75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34" y="2606233"/>
                <a:ext cx="9047302" cy="565539"/>
              </a:xfrm>
              <a:prstGeom prst="rect">
                <a:avLst/>
              </a:prstGeom>
              <a:blipFill>
                <a:blip r:embed="rId4"/>
                <a:stretch>
                  <a:fillRect l="-1120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AF0144-975B-0D49-B92A-F9188941150C}"/>
                  </a:ext>
                </a:extLst>
              </p:cNvPr>
              <p:cNvSpPr txBox="1"/>
              <p:nvPr/>
            </p:nvSpPr>
            <p:spPr>
              <a:xfrm>
                <a:off x="3827085" y="3141317"/>
                <a:ext cx="48674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N" sz="2400" i="1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AF0144-975B-0D49-B92A-F91889411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085" y="3141317"/>
                <a:ext cx="4867423" cy="1008225"/>
              </a:xfrm>
              <a:prstGeom prst="rect">
                <a:avLst/>
              </a:prstGeom>
              <a:blipFill>
                <a:blip r:embed="rId5"/>
                <a:stretch>
                  <a:fillRect t="-121250" b="-18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19">
                <a:extLst>
                  <a:ext uri="{FF2B5EF4-FFF2-40B4-BE49-F238E27FC236}">
                    <a16:creationId xmlns:a16="http://schemas.microsoft.com/office/drawing/2014/main" id="{567CEBBD-289B-6D4A-8744-0A21C4077D14}"/>
                  </a:ext>
                </a:extLst>
              </p:cNvPr>
              <p:cNvSpPr txBox="1"/>
              <p:nvPr/>
            </p:nvSpPr>
            <p:spPr>
              <a:xfrm>
                <a:off x="697591" y="4240618"/>
                <a:ext cx="9047302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CN" sz="2800" spc="-10" dirty="0">
                    <a:latin typeface="+mn-ea"/>
                  </a:rPr>
                  <a:t>对于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分类任务</a:t>
                </a:r>
                <a:r>
                  <a:rPr lang="zh-CN" altLang="en-US" sz="2800" spc="-10" dirty="0">
                    <a:latin typeface="+mn-ea"/>
                  </a:rPr>
                  <a:t>，其性能可用</a:t>
                </a:r>
                <a:r>
                  <a:rPr lang="zh-CN" altLang="en-US" sz="2800" b="1" spc="-10" dirty="0">
                    <a:solidFill>
                      <a:srgbClr val="7030A0"/>
                    </a:solidFill>
                    <a:latin typeface="+mn-ea"/>
                  </a:rPr>
                  <a:t>错误率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来度量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文本框 119">
                <a:extLst>
                  <a:ext uri="{FF2B5EF4-FFF2-40B4-BE49-F238E27FC236}">
                    <a16:creationId xmlns:a16="http://schemas.microsoft.com/office/drawing/2014/main" id="{567CEBBD-289B-6D4A-8744-0A21C407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91" y="4240618"/>
                <a:ext cx="9047302" cy="565539"/>
              </a:xfrm>
              <a:prstGeom prst="rect">
                <a:avLst/>
              </a:prstGeom>
              <a:blipFill>
                <a:blip r:embed="rId6"/>
                <a:stretch>
                  <a:fillRect l="-1120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DD9018-F7C0-5345-99DA-4676BBC14515}"/>
                  </a:ext>
                </a:extLst>
              </p:cNvPr>
              <p:cNvSpPr txBox="1"/>
              <p:nvPr/>
            </p:nvSpPr>
            <p:spPr>
              <a:xfrm>
                <a:off x="3831442" y="4775702"/>
                <a:ext cx="486748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N" sz="2400" i="1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DD9018-F7C0-5345-99DA-4676BBC14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42" y="4775702"/>
                <a:ext cx="4867486" cy="1008225"/>
              </a:xfrm>
              <a:prstGeom prst="rect">
                <a:avLst/>
              </a:prstGeom>
              <a:blipFill>
                <a:blip r:embed="rId7"/>
                <a:stretch>
                  <a:fillRect l="-260" t="-119753" r="-1302" b="-1802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19">
                <a:extLst>
                  <a:ext uri="{FF2B5EF4-FFF2-40B4-BE49-F238E27FC236}">
                    <a16:creationId xmlns:a16="http://schemas.microsoft.com/office/drawing/2014/main" id="{9DD438DF-1F17-CC48-9625-24CC7DBF81F1}"/>
                  </a:ext>
                </a:extLst>
              </p:cNvPr>
              <p:cNvSpPr txBox="1"/>
              <p:nvPr/>
            </p:nvSpPr>
            <p:spPr>
              <a:xfrm>
                <a:off x="1175659" y="5790458"/>
                <a:ext cx="6660160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或用精度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acc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来度量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19">
                <a:extLst>
                  <a:ext uri="{FF2B5EF4-FFF2-40B4-BE49-F238E27FC236}">
                    <a16:creationId xmlns:a16="http://schemas.microsoft.com/office/drawing/2014/main" id="{9DD438DF-1F17-CC48-9625-24CC7DBF8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9" y="5790458"/>
                <a:ext cx="6660160" cy="565539"/>
              </a:xfrm>
              <a:prstGeom prst="rect">
                <a:avLst/>
              </a:prstGeom>
              <a:blipFill>
                <a:blip r:embed="rId8"/>
                <a:stretch>
                  <a:fillRect l="-1905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51BE7-D4D7-7F45-AB1F-81CA2B538D66}"/>
                  </a:ext>
                </a:extLst>
              </p:cNvPr>
              <p:cNvSpPr txBox="1"/>
              <p:nvPr/>
            </p:nvSpPr>
            <p:spPr>
              <a:xfrm>
                <a:off x="6043750" y="5888561"/>
                <a:ext cx="3251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acc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N" sz="2400" i="1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51BE7-D4D7-7F45-AB1F-81CA2B538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50" y="5888561"/>
                <a:ext cx="3251723" cy="369332"/>
              </a:xfrm>
              <a:prstGeom prst="rect">
                <a:avLst/>
              </a:prstGeom>
              <a:blipFill>
                <a:blip r:embed="rId9"/>
                <a:stretch>
                  <a:fillRect l="-389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E3A960-ED3E-43AF-B951-7B6BC9517A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5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403395" y="784428"/>
            <a:ext cx="1101945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性能度量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B6E0ABAD-B7AF-5D41-AF06-102764D75105}"/>
              </a:ext>
            </a:extLst>
          </p:cNvPr>
          <p:cNvSpPr txBox="1"/>
          <p:nvPr/>
        </p:nvSpPr>
        <p:spPr>
          <a:xfrm>
            <a:off x="966651" y="1410672"/>
            <a:ext cx="1089906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对</a:t>
            </a:r>
            <a:r>
              <a:rPr lang="zh-CN" altLang="en-US" sz="2800" b="1" spc="-10" dirty="0">
                <a:latin typeface="+mn-ea"/>
              </a:rPr>
              <a:t>分类任务</a:t>
            </a:r>
            <a:r>
              <a:rPr lang="zh-CN" altLang="en-US" sz="2800" spc="-10" dirty="0">
                <a:latin typeface="+mn-ea"/>
              </a:rPr>
              <a:t>，除常用的</a:t>
            </a: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错误率</a:t>
            </a:r>
            <a:r>
              <a:rPr lang="zh-CN" altLang="en-US" sz="2800" spc="-10" dirty="0">
                <a:latin typeface="+mn-ea"/>
              </a:rPr>
              <a:t>与</a:t>
            </a: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精度</a:t>
            </a:r>
            <a:r>
              <a:rPr lang="zh-CN" altLang="en-US" sz="2800" spc="-10" dirty="0">
                <a:latin typeface="+mn-ea"/>
              </a:rPr>
              <a:t>外，还有如下性能度量指标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966651" y="1952418"/>
            <a:ext cx="904730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1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）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. 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查准率（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Precision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）、查全率（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Recall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）与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F1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19">
                <a:extLst>
                  <a:ext uri="{FF2B5EF4-FFF2-40B4-BE49-F238E27FC236}">
                    <a16:creationId xmlns:a16="http://schemas.microsoft.com/office/drawing/2014/main" id="{B2C4CA06-923A-C740-89C1-4B706BBCCDF3}"/>
                  </a:ext>
                </a:extLst>
              </p:cNvPr>
              <p:cNvSpPr txBox="1"/>
              <p:nvPr/>
            </p:nvSpPr>
            <p:spPr>
              <a:xfrm>
                <a:off x="642937" y="4857996"/>
                <a:ext cx="1021515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查准率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度量被预测为</a:t>
                </a:r>
                <a:r>
                  <a:rPr lang="zh-CN" altLang="en-CN" sz="2800" spc="-10" dirty="0">
                    <a:latin typeface="+mn-ea"/>
                  </a:rPr>
                  <a:t>正样本的</a:t>
                </a:r>
                <a:r>
                  <a:rPr lang="zh-CN" altLang="en-US" sz="2800" spc="-10" dirty="0">
                    <a:latin typeface="+mn-ea"/>
                  </a:rPr>
                  <a:t>结果中有多少真正的正样本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文本框 119">
                <a:extLst>
                  <a:ext uri="{FF2B5EF4-FFF2-40B4-BE49-F238E27FC236}">
                    <a16:creationId xmlns:a16="http://schemas.microsoft.com/office/drawing/2014/main" id="{B2C4CA06-923A-C740-89C1-4B706BBC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" y="4857996"/>
                <a:ext cx="10215154" cy="565539"/>
              </a:xfrm>
              <a:prstGeom prst="rect">
                <a:avLst/>
              </a:prstGeom>
              <a:blipFill>
                <a:blip r:embed="rId3"/>
                <a:stretch>
                  <a:fillRect l="-1242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6A9AB693-6AFB-A44A-9F5B-E43C48F7325D}"/>
                  </a:ext>
                </a:extLst>
              </p:cNvPr>
              <p:cNvSpPr txBox="1"/>
              <p:nvPr/>
            </p:nvSpPr>
            <p:spPr>
              <a:xfrm>
                <a:off x="642937" y="5625915"/>
                <a:ext cx="1021515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查全率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度量所有真实的</a:t>
                </a:r>
                <a:r>
                  <a:rPr lang="zh-CN" altLang="en-CN" sz="2800" spc="-10" dirty="0">
                    <a:latin typeface="+mn-ea"/>
                  </a:rPr>
                  <a:t>正样本</a:t>
                </a:r>
                <a:r>
                  <a:rPr lang="zh-CN" altLang="en-US" sz="2800" spc="-10" dirty="0">
                    <a:latin typeface="+mn-ea"/>
                  </a:rPr>
                  <a:t>中有多少被预测正确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6A9AB693-6AFB-A44A-9F5B-E43C48F73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" y="5625915"/>
                <a:ext cx="10215154" cy="565539"/>
              </a:xfrm>
              <a:prstGeom prst="rect">
                <a:avLst/>
              </a:prstGeom>
              <a:blipFill>
                <a:blip r:embed="rId4"/>
                <a:stretch>
                  <a:fillRect l="-1242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BAF9EF6-CF3F-7E45-8232-B9D66CA9A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26" y="2533560"/>
            <a:ext cx="4252777" cy="17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19">
            <a:extLst>
              <a:ext uri="{FF2B5EF4-FFF2-40B4-BE49-F238E27FC236}">
                <a16:creationId xmlns:a16="http://schemas.microsoft.com/office/drawing/2014/main" id="{CA3E13FB-2962-DE4A-897C-B1C85EE0517B}"/>
              </a:ext>
            </a:extLst>
          </p:cNvPr>
          <p:cNvSpPr txBox="1"/>
          <p:nvPr/>
        </p:nvSpPr>
        <p:spPr>
          <a:xfrm>
            <a:off x="4727393" y="4207331"/>
            <a:ext cx="2955108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-10" dirty="0">
                <a:solidFill>
                  <a:schemeClr val="accent1"/>
                </a:solidFill>
                <a:latin typeface="+mn-ea"/>
              </a:rPr>
              <a:t>分类结果混淆矩阵</a:t>
            </a:r>
            <a:endParaRPr lang="en-US" altLang="zh-CN" sz="20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53527D-7EC7-1549-A965-0B5CCBCA7385}"/>
                  </a:ext>
                </a:extLst>
              </p:cNvPr>
              <p:cNvSpPr txBox="1"/>
              <p:nvPr/>
            </p:nvSpPr>
            <p:spPr>
              <a:xfrm>
                <a:off x="9946752" y="4737584"/>
                <a:ext cx="1822678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53527D-7EC7-1549-A965-0B5CCBCA7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752" y="4737584"/>
                <a:ext cx="1822678" cy="697627"/>
              </a:xfrm>
              <a:prstGeom prst="rect">
                <a:avLst/>
              </a:prstGeom>
              <a:blipFill>
                <a:blip r:embed="rId6"/>
                <a:stretch>
                  <a:fillRect l="-2778" r="-2778" b="-122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3475AE-3F47-7C4E-B07A-3DDDF329753F}"/>
                  </a:ext>
                </a:extLst>
              </p:cNvPr>
              <p:cNvSpPr txBox="1"/>
              <p:nvPr/>
            </p:nvSpPr>
            <p:spPr>
              <a:xfrm>
                <a:off x="8873621" y="5559870"/>
                <a:ext cx="1864293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3475AE-3F47-7C4E-B07A-3DDDF329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621" y="5559870"/>
                <a:ext cx="1864293" cy="697627"/>
              </a:xfrm>
              <a:prstGeom prst="rect">
                <a:avLst/>
              </a:prstGeom>
              <a:blipFill>
                <a:blip r:embed="rId7"/>
                <a:stretch>
                  <a:fillRect l="-2703" r="-2027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BAEC1-FE7E-4BAD-96F1-A9246DAF96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57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0DB3B2F-CE65-2E45-984C-A87BB4FF8E26}"/>
                  </a:ext>
                </a:extLst>
              </p:cNvPr>
              <p:cNvSpPr txBox="1"/>
              <p:nvPr/>
            </p:nvSpPr>
            <p:spPr>
              <a:xfrm>
                <a:off x="758465" y="894680"/>
                <a:ext cx="9047302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（</a:t>
                </a:r>
                <a:r>
                  <a:rPr lang="en-US" altLang="zh-CN" sz="2800" b="1" spc="-10" dirty="0">
                    <a:solidFill>
                      <a:schemeClr val="accent1"/>
                    </a:solidFill>
                    <a:latin typeface="+mn-ea"/>
                  </a:rPr>
                  <a:t>1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）</a:t>
                </a:r>
                <a:r>
                  <a:rPr lang="en-US" altLang="zh-CN" sz="2800" b="1" spc="-10" dirty="0">
                    <a:solidFill>
                      <a:schemeClr val="accent1"/>
                    </a:solidFill>
                    <a:latin typeface="+mn-ea"/>
                  </a:rPr>
                  <a:t>. 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查准率（</a:t>
                </a:r>
                <a:r>
                  <a:rPr lang="en-US" altLang="zh-CN" sz="2800" b="1" spc="-10" dirty="0">
                    <a:solidFill>
                      <a:schemeClr val="accent1"/>
                    </a:solidFill>
                    <a:latin typeface="+mn-ea"/>
                  </a:rPr>
                  <a:t>Precision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）、查全率（</a:t>
                </a:r>
                <a:r>
                  <a:rPr lang="en-US" altLang="zh-CN" sz="2800" b="1" spc="-10" dirty="0">
                    <a:solidFill>
                      <a:schemeClr val="accent1"/>
                    </a:solidFill>
                    <a:latin typeface="+mn-ea"/>
                  </a:rPr>
                  <a:t>Recall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）与</a:t>
                </a:r>
                <a14:m>
                  <m:oMath xmlns:m="http://schemas.openxmlformats.org/officeDocument/2006/math">
                    <m:r>
                      <a:rPr lang="en-US" altLang="zh-CN" sz="2800" b="1" i="1" spc="-1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800" b="1" i="1" spc="-1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b="1" spc="-1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0DB3B2F-CE65-2E45-984C-A87BB4FF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65" y="894680"/>
                <a:ext cx="9047302" cy="565539"/>
              </a:xfrm>
              <a:prstGeom prst="rect">
                <a:avLst/>
              </a:prstGeom>
              <a:blipFill>
                <a:blip r:embed="rId3"/>
                <a:stretch>
                  <a:fillRect l="-1347" t="-4301" b="-2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5B60A1AD-08E1-F24F-BDE8-07A94782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5" y="1711178"/>
            <a:ext cx="4963312" cy="421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392FAF54-2EA6-FA48-A6F6-77F27E48AFCF}"/>
                  </a:ext>
                </a:extLst>
              </p:cNvPr>
              <p:cNvSpPr txBox="1"/>
              <p:nvPr/>
            </p:nvSpPr>
            <p:spPr>
              <a:xfrm>
                <a:off x="6096000" y="1662599"/>
                <a:ext cx="5634446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查准率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与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查全率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间存在矛盾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392FAF54-2EA6-FA48-A6F6-77F27E48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62599"/>
                <a:ext cx="5634446" cy="565539"/>
              </a:xfrm>
              <a:prstGeom prst="rect">
                <a:avLst/>
              </a:prstGeom>
              <a:blipFill>
                <a:blip r:embed="rId5"/>
                <a:stretch>
                  <a:fillRect l="-2027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578DDC99-F772-D24A-8272-6D9C19F30EBC}"/>
                  </a:ext>
                </a:extLst>
              </p:cNvPr>
              <p:cNvSpPr txBox="1"/>
              <p:nvPr/>
            </p:nvSpPr>
            <p:spPr>
              <a:xfrm>
                <a:off x="6096000" y="2372145"/>
                <a:ext cx="5634446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latin typeface="+mn-ea"/>
                  </a:rPr>
                  <a:t>可采用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CN" sz="2800" spc="-10" dirty="0">
                    <a:latin typeface="+mn-ea"/>
                  </a:rPr>
                  <a:t>曲线下</a:t>
                </a:r>
                <a:r>
                  <a:rPr lang="zh-CN" altLang="en-US" sz="2800" spc="-10" dirty="0">
                    <a:latin typeface="+mn-ea"/>
                  </a:rPr>
                  <a:t>面积度量模型性能，缺点：不太容易估算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578DDC99-F772-D24A-8272-6D9C19F30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72145"/>
                <a:ext cx="5634446" cy="1082604"/>
              </a:xfrm>
              <a:prstGeom prst="rect">
                <a:avLst/>
              </a:prstGeom>
              <a:blipFill>
                <a:blip r:embed="rId6"/>
                <a:stretch>
                  <a:fillRect l="-2027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119">
            <a:extLst>
              <a:ext uri="{FF2B5EF4-FFF2-40B4-BE49-F238E27FC236}">
                <a16:creationId xmlns:a16="http://schemas.microsoft.com/office/drawing/2014/main" id="{2EA74093-5122-024F-857D-0BEC2A1BAD21}"/>
              </a:ext>
            </a:extLst>
          </p:cNvPr>
          <p:cNvSpPr txBox="1"/>
          <p:nvPr/>
        </p:nvSpPr>
        <p:spPr>
          <a:xfrm>
            <a:off x="6096000" y="3513122"/>
            <a:ext cx="5634446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2800" spc="-10" dirty="0">
                <a:latin typeface="+mn-ea"/>
              </a:rPr>
              <a:t>可采用</a:t>
            </a:r>
            <a:r>
              <a:rPr lang="zh-CN" altLang="en-US" sz="2800" spc="-10" dirty="0">
                <a:latin typeface="+mn-ea"/>
              </a:rPr>
              <a:t>“平衡点”作为模型性能度量，缺点：过于简化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D5A7C980-3DD8-EF4D-A51B-8E2A1459A5DD}"/>
                  </a:ext>
                </a:extLst>
              </p:cNvPr>
              <p:cNvSpPr txBox="1"/>
              <p:nvPr/>
            </p:nvSpPr>
            <p:spPr>
              <a:xfrm>
                <a:off x="6096000" y="4654099"/>
                <a:ext cx="5634446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2800" spc="-10" dirty="0">
                    <a:latin typeface="+mn-ea"/>
                  </a:rPr>
                  <a:t>常用两者的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调和平均</a:t>
                </a:r>
                <a14:m>
                  <m:oMath xmlns:m="http://schemas.openxmlformats.org/officeDocument/2006/math">
                    <m:r>
                      <a:rPr lang="en-US" altLang="zh-CN" sz="2800" b="1" i="1" spc="-1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800" b="1" i="1" spc="-1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度量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D5A7C980-3DD8-EF4D-A51B-8E2A1459A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54099"/>
                <a:ext cx="5634446" cy="565539"/>
              </a:xfrm>
              <a:prstGeom prst="rect">
                <a:avLst/>
              </a:prstGeom>
              <a:blipFill>
                <a:blip r:embed="rId7"/>
                <a:stretch>
                  <a:fillRect l="-2027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FA3CB6-1675-234C-A7E0-A798CAF99014}"/>
                  </a:ext>
                </a:extLst>
              </p:cNvPr>
              <p:cNvSpPr txBox="1"/>
              <p:nvPr/>
            </p:nvSpPr>
            <p:spPr>
              <a:xfrm>
                <a:off x="6096000" y="5351613"/>
                <a:ext cx="2530084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8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FA3CB6-1675-234C-A7E0-A798CAF99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51613"/>
                <a:ext cx="2530084" cy="806631"/>
              </a:xfrm>
              <a:prstGeom prst="rect">
                <a:avLst/>
              </a:prstGeom>
              <a:blipFill>
                <a:blip r:embed="rId8"/>
                <a:stretch>
                  <a:fillRect l="-1000" t="-1563" r="-2000" b="-140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119">
                <a:extLst>
                  <a:ext uri="{FF2B5EF4-FFF2-40B4-BE49-F238E27FC236}">
                    <a16:creationId xmlns:a16="http://schemas.microsoft.com/office/drawing/2014/main" id="{F4CB7587-C635-0443-98DD-F5E54431FA82}"/>
                  </a:ext>
                </a:extLst>
              </p:cNvPr>
              <p:cNvSpPr txBox="1"/>
              <p:nvPr/>
            </p:nvSpPr>
            <p:spPr>
              <a:xfrm>
                <a:off x="1762567" y="5850243"/>
                <a:ext cx="3318884" cy="43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pc="-1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pc="-1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pc="-1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spc="-10" dirty="0">
                    <a:solidFill>
                      <a:schemeClr val="accent1"/>
                    </a:solidFill>
                    <a:latin typeface="+mn-ea"/>
                  </a:rPr>
                  <a:t>曲线与平衡点示意图</a:t>
                </a:r>
                <a:endParaRPr lang="en-US" altLang="zh-CN" sz="2000" spc="-1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6" name="文本框 119">
                <a:extLst>
                  <a:ext uri="{FF2B5EF4-FFF2-40B4-BE49-F238E27FC236}">
                    <a16:creationId xmlns:a16="http://schemas.microsoft.com/office/drawing/2014/main" id="{F4CB7587-C635-0443-98DD-F5E5443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67" y="5850243"/>
                <a:ext cx="3318884" cy="430311"/>
              </a:xfrm>
              <a:prstGeom prst="rect">
                <a:avLst/>
              </a:prstGeom>
              <a:blipFill>
                <a:blip r:embed="rId9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5F93A4-09D9-1144-A32C-BE4BD3C511DB}"/>
                  </a:ext>
                </a:extLst>
              </p:cNvPr>
              <p:cNvSpPr txBox="1"/>
              <p:nvPr/>
            </p:nvSpPr>
            <p:spPr>
              <a:xfrm>
                <a:off x="9444203" y="5346612"/>
                <a:ext cx="2530084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N" sz="28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5F93A4-09D9-1144-A32C-BE4BD3C51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203" y="5346612"/>
                <a:ext cx="2530084" cy="816634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1DABDE-3553-BD45-989A-A5AECB31426F}"/>
              </a:ext>
            </a:extLst>
          </p:cNvPr>
          <p:cNvCxnSpPr>
            <a:cxnSpLocks/>
          </p:cNvCxnSpPr>
          <p:nvPr/>
        </p:nvCxnSpPr>
        <p:spPr>
          <a:xfrm>
            <a:off x="8799639" y="5837592"/>
            <a:ext cx="5272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34CB59-E774-4FD0-A977-575F6100D8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9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353516" y="894680"/>
            <a:ext cx="904730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2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）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. ROC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与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AUC</a:t>
            </a:r>
          </a:p>
        </p:txBody>
      </p:sp>
      <p:sp>
        <p:nvSpPr>
          <p:cNvPr id="21" name="文本框 119">
            <a:extLst>
              <a:ext uri="{FF2B5EF4-FFF2-40B4-BE49-F238E27FC236}">
                <a16:creationId xmlns:a16="http://schemas.microsoft.com/office/drawing/2014/main" id="{578DDC99-F772-D24A-8272-6D9C19F30EBC}"/>
              </a:ext>
            </a:extLst>
          </p:cNvPr>
          <p:cNvSpPr txBox="1"/>
          <p:nvPr/>
        </p:nvSpPr>
        <p:spPr>
          <a:xfrm>
            <a:off x="644435" y="1368778"/>
            <a:ext cx="1119404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spc="-10" dirty="0">
                <a:latin typeface="+mn-ea"/>
              </a:rPr>
              <a:t>很多模型为样本产生一个</a:t>
            </a:r>
            <a:r>
              <a:rPr lang="zh-CN" altLang="en-US" sz="2400" b="1" spc="-10" dirty="0">
                <a:solidFill>
                  <a:srgbClr val="FF0000"/>
                </a:solidFill>
                <a:latin typeface="+mn-ea"/>
              </a:rPr>
              <a:t>预测值</a:t>
            </a:r>
            <a:r>
              <a:rPr lang="zh-CN" altLang="en-US" sz="2400" spc="-10" dirty="0">
                <a:latin typeface="+mn-ea"/>
              </a:rPr>
              <a:t>，若该预测值大于一个选定的</a:t>
            </a:r>
            <a:r>
              <a:rPr lang="zh-CN" altLang="en-US" sz="2400" b="1" spc="-10" dirty="0">
                <a:solidFill>
                  <a:srgbClr val="FF0000"/>
                </a:solidFill>
                <a:latin typeface="+mn-ea"/>
              </a:rPr>
              <a:t>分类阈值</a:t>
            </a:r>
            <a:r>
              <a:rPr lang="zh-CN" altLang="en-US" sz="2400" spc="-10" dirty="0">
                <a:latin typeface="+mn-ea"/>
              </a:rPr>
              <a:t>，则判为正例，否则为反例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1685FE80-E1A3-6742-B93E-D66B9323F8CF}"/>
              </a:ext>
            </a:extLst>
          </p:cNvPr>
          <p:cNvSpPr txBox="1"/>
          <p:nvPr/>
        </p:nvSpPr>
        <p:spPr>
          <a:xfrm>
            <a:off x="566961" y="2354634"/>
            <a:ext cx="1119404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spc="-10" dirty="0">
                <a:latin typeface="+mn-ea"/>
              </a:rPr>
              <a:t>根据预测值的大小可对样本进行</a:t>
            </a:r>
            <a:r>
              <a:rPr lang="zh-CN" altLang="en-US" sz="2400" b="1" spc="-10" dirty="0">
                <a:solidFill>
                  <a:srgbClr val="C00000"/>
                </a:solidFill>
                <a:latin typeface="+mn-ea"/>
              </a:rPr>
              <a:t>排序</a:t>
            </a:r>
            <a:r>
              <a:rPr lang="zh-CN" altLang="en-US" sz="2400" spc="-10" dirty="0">
                <a:latin typeface="+mn-ea"/>
              </a:rPr>
              <a:t>，针对不同任务可采用不同阈值来截断，而该排序体现了模型在一般情况下的</a:t>
            </a:r>
            <a:r>
              <a:rPr lang="zh-CN" altLang="en-CN" sz="2400" spc="-10" dirty="0">
                <a:latin typeface="+mn-ea"/>
              </a:rPr>
              <a:t>泛化性能</a:t>
            </a:r>
            <a:r>
              <a:rPr lang="zh-CN" altLang="en-US" sz="2400" spc="-10" dirty="0">
                <a:latin typeface="+mn-ea"/>
              </a:rPr>
              <a:t>的好坏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16" name="文本框 119">
            <a:extLst>
              <a:ext uri="{FF2B5EF4-FFF2-40B4-BE49-F238E27FC236}">
                <a16:creationId xmlns:a16="http://schemas.microsoft.com/office/drawing/2014/main" id="{38BA52A5-4B49-0049-8534-2DB234B64E1E}"/>
              </a:ext>
            </a:extLst>
          </p:cNvPr>
          <p:cNvSpPr txBox="1"/>
          <p:nvPr/>
        </p:nvSpPr>
        <p:spPr>
          <a:xfrm>
            <a:off x="566961" y="3484053"/>
            <a:ext cx="1119404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zh-CN" sz="2400" b="1" spc="-10" dirty="0">
                <a:solidFill>
                  <a:srgbClr val="C00000"/>
                </a:solidFill>
                <a:latin typeface="+mn-ea"/>
              </a:rPr>
              <a:t>ROC</a:t>
            </a:r>
            <a:r>
              <a:rPr lang="zh-CN" altLang="en-US" sz="2400" spc="-10" dirty="0">
                <a:latin typeface="+mn-ea"/>
              </a:rPr>
              <a:t>（</a:t>
            </a:r>
            <a:r>
              <a:rPr lang="en-US" altLang="zh-CN" sz="2400" spc="-10" dirty="0">
                <a:latin typeface="+mn-ea"/>
              </a:rPr>
              <a:t>Receiver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 err="1">
                <a:latin typeface="+mn-ea"/>
              </a:rPr>
              <a:t>Rperating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Characteristic</a:t>
            </a:r>
            <a:r>
              <a:rPr lang="zh-CN" altLang="en-US" sz="2400" spc="-10" dirty="0">
                <a:latin typeface="+mn-ea"/>
              </a:rPr>
              <a:t>，受试者工作特征）</a:t>
            </a:r>
            <a:r>
              <a:rPr lang="zh-CN" altLang="en-US" sz="2400" b="1" spc="-10" dirty="0">
                <a:solidFill>
                  <a:srgbClr val="C00000"/>
                </a:solidFill>
                <a:latin typeface="+mn-ea"/>
              </a:rPr>
              <a:t>曲线</a:t>
            </a:r>
            <a:r>
              <a:rPr lang="zh-CN" altLang="en-US" sz="2400" spc="-10" dirty="0">
                <a:latin typeface="+mn-ea"/>
              </a:rPr>
              <a:t>可用于度量该模型的泛化性能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17" name="文本框 119">
            <a:extLst>
              <a:ext uri="{FF2B5EF4-FFF2-40B4-BE49-F238E27FC236}">
                <a16:creationId xmlns:a16="http://schemas.microsoft.com/office/drawing/2014/main" id="{7D9DDAD1-B0B1-E545-9F5F-1C0A24617048}"/>
              </a:ext>
            </a:extLst>
          </p:cNvPr>
          <p:cNvSpPr txBox="1"/>
          <p:nvPr/>
        </p:nvSpPr>
        <p:spPr>
          <a:xfrm>
            <a:off x="979714" y="4548068"/>
            <a:ext cx="1105553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spc="-10" dirty="0">
                <a:solidFill>
                  <a:srgbClr val="C00000"/>
                </a:solidFill>
                <a:latin typeface="+mn-ea"/>
              </a:rPr>
              <a:t>ROC</a:t>
            </a:r>
            <a:r>
              <a:rPr lang="zh-CN" altLang="en-CN" sz="2400" spc="-10" dirty="0">
                <a:latin typeface="+mn-ea"/>
              </a:rPr>
              <a:t>曲线</a:t>
            </a:r>
            <a:r>
              <a:rPr lang="zh-CN" altLang="en-US" sz="2400" spc="-10" dirty="0">
                <a:latin typeface="+mn-ea"/>
              </a:rPr>
              <a:t>的纵轴是“</a:t>
            </a:r>
            <a:r>
              <a:rPr lang="zh-CN" altLang="en-CN" sz="2400" spc="-10" dirty="0">
                <a:solidFill>
                  <a:srgbClr val="C00000"/>
                </a:solidFill>
                <a:latin typeface="+mn-ea"/>
              </a:rPr>
              <a:t>真正例率</a:t>
            </a:r>
            <a:r>
              <a:rPr lang="zh-CN" altLang="en-US" sz="2400" spc="-10" dirty="0">
                <a:latin typeface="+mn-ea"/>
              </a:rPr>
              <a:t>”（</a:t>
            </a:r>
            <a:r>
              <a:rPr lang="en-US" altLang="zh-CN" sz="2400" spc="-10" dirty="0">
                <a:latin typeface="+mn-ea"/>
              </a:rPr>
              <a:t>True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Positive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Rate</a:t>
            </a:r>
            <a:r>
              <a:rPr lang="zh-CN" altLang="en-US" sz="2400" spc="-10" dirty="0">
                <a:latin typeface="+mn-ea"/>
              </a:rPr>
              <a:t>，</a:t>
            </a:r>
            <a:r>
              <a:rPr lang="en-US" altLang="zh-CN" sz="2400" spc="-10" dirty="0">
                <a:solidFill>
                  <a:srgbClr val="C00000"/>
                </a:solidFill>
                <a:latin typeface="+mn-ea"/>
              </a:rPr>
              <a:t>TPR</a:t>
            </a:r>
            <a:r>
              <a:rPr lang="zh-CN" altLang="en-US" sz="2400" spc="-10" dirty="0">
                <a:latin typeface="+mn-ea"/>
              </a:rPr>
              <a:t>）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AD405FCE-04FA-524D-B043-8F78181E6781}"/>
              </a:ext>
            </a:extLst>
          </p:cNvPr>
          <p:cNvSpPr txBox="1"/>
          <p:nvPr/>
        </p:nvSpPr>
        <p:spPr>
          <a:xfrm>
            <a:off x="979714" y="5433880"/>
            <a:ext cx="1105553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spc="-10" dirty="0">
                <a:solidFill>
                  <a:srgbClr val="C00000"/>
                </a:solidFill>
                <a:latin typeface="+mn-ea"/>
              </a:rPr>
              <a:t>ROC</a:t>
            </a:r>
            <a:r>
              <a:rPr lang="zh-CN" altLang="en-CN" sz="2400" spc="-10" dirty="0">
                <a:latin typeface="+mn-ea"/>
              </a:rPr>
              <a:t>曲线</a:t>
            </a:r>
            <a:r>
              <a:rPr lang="zh-CN" altLang="en-US" sz="2400" spc="-10" dirty="0">
                <a:latin typeface="+mn-ea"/>
              </a:rPr>
              <a:t>的横轴是“</a:t>
            </a:r>
            <a:r>
              <a:rPr lang="zh-CN" altLang="en-US" sz="2400" spc="-10" dirty="0">
                <a:solidFill>
                  <a:srgbClr val="C00000"/>
                </a:solidFill>
                <a:latin typeface="+mn-ea"/>
              </a:rPr>
              <a:t>假</a:t>
            </a:r>
            <a:r>
              <a:rPr lang="zh-CN" altLang="en-CN" sz="2400" spc="-10" dirty="0">
                <a:solidFill>
                  <a:srgbClr val="C00000"/>
                </a:solidFill>
                <a:latin typeface="+mn-ea"/>
              </a:rPr>
              <a:t>正例率</a:t>
            </a:r>
            <a:r>
              <a:rPr lang="zh-CN" altLang="en-US" sz="2400" spc="-10" dirty="0">
                <a:latin typeface="+mn-ea"/>
              </a:rPr>
              <a:t>”（</a:t>
            </a:r>
            <a:r>
              <a:rPr lang="en-US" altLang="zh-CN" sz="2400" spc="-10" dirty="0">
                <a:latin typeface="+mn-ea"/>
              </a:rPr>
              <a:t>False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Positive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Rate</a:t>
            </a:r>
            <a:r>
              <a:rPr lang="zh-CN" altLang="en-US" sz="2400" spc="-10" dirty="0">
                <a:latin typeface="+mn-ea"/>
              </a:rPr>
              <a:t>，</a:t>
            </a:r>
            <a:r>
              <a:rPr lang="en-US" altLang="zh-CN" sz="2400" spc="-10" dirty="0">
                <a:solidFill>
                  <a:srgbClr val="C00000"/>
                </a:solidFill>
                <a:latin typeface="+mn-ea"/>
              </a:rPr>
              <a:t>FPR</a:t>
            </a:r>
            <a:r>
              <a:rPr lang="zh-CN" altLang="en-US" sz="2400" spc="-10" dirty="0">
                <a:latin typeface="+mn-ea"/>
              </a:rPr>
              <a:t>）</a:t>
            </a:r>
            <a:endParaRPr lang="en-US" altLang="zh-CN" sz="24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5020C7-7BB7-0045-B22E-2D43BDA68B9D}"/>
                  </a:ext>
                </a:extLst>
              </p:cNvPr>
              <p:cNvSpPr txBox="1"/>
              <p:nvPr/>
            </p:nvSpPr>
            <p:spPr>
              <a:xfrm>
                <a:off x="9523218" y="4425208"/>
                <a:ext cx="2237792" cy="6976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5020C7-7BB7-0045-B22E-2D43BDA6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218" y="4425208"/>
                <a:ext cx="2237792" cy="697627"/>
              </a:xfrm>
              <a:prstGeom prst="rect">
                <a:avLst/>
              </a:prstGeom>
              <a:blipFill>
                <a:blip r:embed="rId3"/>
                <a:stretch>
                  <a:fillRect l="-2260" r="-2260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04A4A1-61A4-AB40-94A2-CA2CEE22516D}"/>
                  </a:ext>
                </a:extLst>
              </p:cNvPr>
              <p:cNvSpPr txBox="1"/>
              <p:nvPr/>
            </p:nvSpPr>
            <p:spPr>
              <a:xfrm>
                <a:off x="9523218" y="5330011"/>
                <a:ext cx="2242601" cy="6976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04A4A1-61A4-AB40-94A2-CA2CEE225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218" y="5330011"/>
                <a:ext cx="2242601" cy="697627"/>
              </a:xfrm>
              <a:prstGeom prst="rect">
                <a:avLst/>
              </a:prstGeom>
              <a:blipFill>
                <a:blip r:embed="rId4"/>
                <a:stretch>
                  <a:fillRect l="-2247" r="-1685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6EF428-92A9-4827-B475-D0196AF43A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22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353516" y="894680"/>
            <a:ext cx="904730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2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）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. ROC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与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AUC</a:t>
            </a: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1685FE80-E1A3-6742-B93E-D66B9323F8CF}"/>
              </a:ext>
            </a:extLst>
          </p:cNvPr>
          <p:cNvSpPr txBox="1"/>
          <p:nvPr/>
        </p:nvSpPr>
        <p:spPr>
          <a:xfrm>
            <a:off x="2657725" y="5885282"/>
            <a:ext cx="3015750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pc="-10" dirty="0">
                <a:solidFill>
                  <a:schemeClr val="accent1"/>
                </a:solidFill>
                <a:latin typeface="+mn-ea"/>
              </a:rPr>
              <a:t>ROC</a:t>
            </a:r>
            <a:r>
              <a:rPr lang="zh-CN" altLang="en-US" sz="2000" spc="-10" dirty="0">
                <a:solidFill>
                  <a:schemeClr val="accent1"/>
                </a:solidFill>
                <a:latin typeface="+mn-ea"/>
              </a:rPr>
              <a:t>曲线与</a:t>
            </a:r>
            <a:r>
              <a:rPr lang="en-US" altLang="zh-CN" sz="2000" spc="-10" dirty="0">
                <a:solidFill>
                  <a:schemeClr val="accent1"/>
                </a:solidFill>
                <a:latin typeface="+mn-ea"/>
              </a:rPr>
              <a:t>AUC</a:t>
            </a:r>
            <a:r>
              <a:rPr lang="zh-CN" altLang="en-US" sz="2000" spc="-10" dirty="0">
                <a:solidFill>
                  <a:schemeClr val="accent1"/>
                </a:solidFill>
                <a:latin typeface="+mn-ea"/>
              </a:rPr>
              <a:t>示意图</a:t>
            </a:r>
            <a:endParaRPr lang="en-US" altLang="zh-CN" sz="20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19">
            <a:extLst>
              <a:ext uri="{FF2B5EF4-FFF2-40B4-BE49-F238E27FC236}">
                <a16:creationId xmlns:a16="http://schemas.microsoft.com/office/drawing/2014/main" id="{023BAF9B-DF36-F54C-BC6F-333AF9F36232}"/>
              </a:ext>
            </a:extLst>
          </p:cNvPr>
          <p:cNvSpPr txBox="1"/>
          <p:nvPr/>
        </p:nvSpPr>
        <p:spPr>
          <a:xfrm>
            <a:off x="779689" y="1552625"/>
            <a:ext cx="11055531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-10" dirty="0">
                <a:latin typeface="+mn-ea"/>
              </a:rPr>
              <a:t>ROC</a:t>
            </a:r>
            <a:r>
              <a:rPr lang="zh-CN" altLang="en-CN" sz="2400" spc="-10" dirty="0">
                <a:latin typeface="+mn-ea"/>
              </a:rPr>
              <a:t>曲线</a:t>
            </a:r>
            <a:r>
              <a:rPr lang="zh-CN" altLang="en-US" sz="2400" spc="-10" dirty="0">
                <a:latin typeface="+mn-ea"/>
              </a:rPr>
              <a:t>的纵轴是</a:t>
            </a:r>
            <a:r>
              <a:rPr lang="zh-CN" altLang="en-CN" sz="2400" spc="-10" dirty="0">
                <a:solidFill>
                  <a:srgbClr val="C00000"/>
                </a:solidFill>
                <a:latin typeface="+mn-ea"/>
              </a:rPr>
              <a:t>真正例率</a:t>
            </a:r>
            <a:r>
              <a:rPr lang="zh-CN" altLang="en-US" sz="2400" spc="-10" dirty="0">
                <a:latin typeface="+mn-ea"/>
              </a:rPr>
              <a:t>（</a:t>
            </a:r>
            <a:r>
              <a:rPr lang="en-US" altLang="zh-CN" sz="2400" spc="-10" dirty="0">
                <a:solidFill>
                  <a:srgbClr val="C00000"/>
                </a:solidFill>
                <a:latin typeface="+mn-ea"/>
              </a:rPr>
              <a:t>TPR</a:t>
            </a:r>
            <a:r>
              <a:rPr lang="zh-CN" altLang="en-US" sz="2400" spc="-10" dirty="0">
                <a:latin typeface="+mn-ea"/>
              </a:rPr>
              <a:t>），横轴是</a:t>
            </a:r>
            <a:r>
              <a:rPr lang="zh-CN" altLang="en-CN" sz="2400" spc="-10" dirty="0">
                <a:solidFill>
                  <a:srgbClr val="C00000"/>
                </a:solidFill>
                <a:latin typeface="+mn-ea"/>
              </a:rPr>
              <a:t>假正例率</a:t>
            </a:r>
            <a:r>
              <a:rPr lang="zh-CN" altLang="en-US" sz="2400" spc="-10" dirty="0">
                <a:latin typeface="+mn-ea"/>
              </a:rPr>
              <a:t>（</a:t>
            </a:r>
            <a:r>
              <a:rPr lang="en-US" altLang="zh-CN" sz="2400" spc="-10" dirty="0">
                <a:solidFill>
                  <a:srgbClr val="C00000"/>
                </a:solidFill>
                <a:latin typeface="+mn-ea"/>
              </a:rPr>
              <a:t>FPR</a:t>
            </a:r>
            <a:r>
              <a:rPr lang="zh-CN" altLang="en-US" sz="2400" spc="-10" dirty="0">
                <a:latin typeface="+mn-ea"/>
              </a:rPr>
              <a:t>），将分类阈值从预测值的最大值逐步取到最小值，可得到</a:t>
            </a:r>
            <a:r>
              <a:rPr lang="en-US" altLang="zh-CN" sz="2400" spc="-10" dirty="0">
                <a:latin typeface="+mn-ea"/>
              </a:rPr>
              <a:t>ROC</a:t>
            </a:r>
            <a:r>
              <a:rPr lang="zh-CN" altLang="en-US" sz="2400" spc="-10" dirty="0">
                <a:latin typeface="+mn-ea"/>
              </a:rPr>
              <a:t>曲线</a:t>
            </a:r>
            <a:endParaRPr lang="en-US" altLang="zh-CN" sz="2400" spc="-1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328D37-C950-3240-B1F8-987951B48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1"/>
          <a:stretch/>
        </p:blipFill>
        <p:spPr bwMode="auto">
          <a:xfrm>
            <a:off x="641744" y="2517567"/>
            <a:ext cx="6895296" cy="33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19">
            <a:extLst>
              <a:ext uri="{FF2B5EF4-FFF2-40B4-BE49-F238E27FC236}">
                <a16:creationId xmlns:a16="http://schemas.microsoft.com/office/drawing/2014/main" id="{4A844AC1-36A9-6048-B9C1-AA187C65BEB0}"/>
              </a:ext>
            </a:extLst>
          </p:cNvPr>
          <p:cNvSpPr txBox="1"/>
          <p:nvPr/>
        </p:nvSpPr>
        <p:spPr>
          <a:xfrm>
            <a:off x="8007244" y="2586186"/>
            <a:ext cx="4294701" cy="182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CN" altLang="zh-CN" sz="2400" spc="-10" dirty="0">
                <a:latin typeface="+mn-ea"/>
              </a:rPr>
              <a:t>AUC</a:t>
            </a:r>
            <a:r>
              <a:rPr lang="zh-CN" altLang="en-US" sz="2400" spc="-10" dirty="0">
                <a:latin typeface="+mn-ea"/>
              </a:rPr>
              <a:t>（</a:t>
            </a:r>
            <a:r>
              <a:rPr lang="en-US" altLang="zh-CN" sz="2400" spc="-10" dirty="0">
                <a:latin typeface="+mn-ea"/>
              </a:rPr>
              <a:t>Area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Under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ROC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Curve</a:t>
            </a:r>
            <a:r>
              <a:rPr lang="zh-CN" altLang="en-US" sz="2400" spc="-10" dirty="0">
                <a:latin typeface="+mn-ea"/>
              </a:rPr>
              <a:t>）表示的是</a:t>
            </a:r>
            <a:r>
              <a:rPr lang="en-US" altLang="zh-CN" sz="2400" spc="-10" dirty="0">
                <a:latin typeface="+mn-ea"/>
              </a:rPr>
              <a:t>ROC</a:t>
            </a:r>
            <a:r>
              <a:rPr lang="zh-CN" altLang="en-US" sz="2400" spc="-10" dirty="0">
                <a:latin typeface="+mn-ea"/>
              </a:rPr>
              <a:t>曲线下的面积，可用于比较不同模型</a:t>
            </a:r>
            <a:r>
              <a:rPr lang="zh-CN" altLang="en-CN" sz="2400" spc="-10" dirty="0">
                <a:latin typeface="+mn-ea"/>
              </a:rPr>
              <a:t>泛化性能</a:t>
            </a:r>
            <a:endParaRPr lang="en-US" altLang="zh-CN" sz="24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75F559-8FAD-2C4C-8C21-9AEB4B92CA9F}"/>
                  </a:ext>
                </a:extLst>
              </p:cNvPr>
              <p:cNvSpPr txBox="1"/>
              <p:nvPr/>
            </p:nvSpPr>
            <p:spPr>
              <a:xfrm>
                <a:off x="7687392" y="4729459"/>
                <a:ext cx="4657429" cy="103752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AUC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75F559-8FAD-2C4C-8C21-9AEB4B92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392" y="4729459"/>
                <a:ext cx="4657429" cy="1037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9B5BAB-3A14-4AD8-9539-7EB2796A91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784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353516" y="894680"/>
            <a:ext cx="904730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3</a:t>
            </a:r>
            <a:r>
              <a:rPr lang="zh-CN" altLang="en-US" sz="2800" b="1" spc="-10">
                <a:solidFill>
                  <a:schemeClr val="accent1"/>
                </a:solidFill>
                <a:latin typeface="+mn-ea"/>
              </a:rPr>
              <a:t>）</a:t>
            </a:r>
            <a:r>
              <a:rPr lang="en-US" altLang="zh-CN" sz="2800" b="1" spc="-10">
                <a:solidFill>
                  <a:schemeClr val="accent1"/>
                </a:solidFill>
                <a:latin typeface="+mn-ea"/>
              </a:rPr>
              <a:t>. </a:t>
            </a:r>
            <a:r>
              <a:rPr lang="zh-CN" altLang="en-CN" sz="2800" b="1" spc="-10" dirty="0">
                <a:solidFill>
                  <a:schemeClr val="accent1"/>
                </a:solidFill>
                <a:latin typeface="+mn-ea"/>
              </a:rPr>
              <a:t>代价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敏感错误率</a:t>
            </a:r>
            <a:endParaRPr lang="en-US" altLang="zh-CN" sz="2800" b="1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19">
            <a:extLst>
              <a:ext uri="{FF2B5EF4-FFF2-40B4-BE49-F238E27FC236}">
                <a16:creationId xmlns:a16="http://schemas.microsoft.com/office/drawing/2014/main" id="{023BAF9B-DF36-F54C-BC6F-333AF9F36232}"/>
              </a:ext>
            </a:extLst>
          </p:cNvPr>
          <p:cNvSpPr txBox="1"/>
          <p:nvPr/>
        </p:nvSpPr>
        <p:spPr>
          <a:xfrm>
            <a:off x="779689" y="1552625"/>
            <a:ext cx="1105553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-10" dirty="0">
                <a:latin typeface="+mn-ea"/>
              </a:rPr>
              <a:t>现实任务的不同错误导致的后果不同，会产生不同的代价</a:t>
            </a:r>
            <a:endParaRPr lang="en-US" altLang="zh-CN" sz="24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">
                <a:extLst>
                  <a:ext uri="{FF2B5EF4-FFF2-40B4-BE49-F238E27FC236}">
                    <a16:creationId xmlns:a16="http://schemas.microsoft.com/office/drawing/2014/main" id="{1AC7E1F0-BD00-9540-8FD0-4460675D41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81977" y="2175843"/>
              <a:ext cx="485212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7375">
                      <a:extLst>
                        <a:ext uri="{9D8B030D-6E8A-4147-A177-3AD203B41FA5}">
                          <a16:colId xmlns:a16="http://schemas.microsoft.com/office/drawing/2014/main" val="3560788861"/>
                        </a:ext>
                      </a:extLst>
                    </a:gridCol>
                    <a:gridCol w="1617375">
                      <a:extLst>
                        <a:ext uri="{9D8B030D-6E8A-4147-A177-3AD203B41FA5}">
                          <a16:colId xmlns:a16="http://schemas.microsoft.com/office/drawing/2014/main" val="608683602"/>
                        </a:ext>
                      </a:extLst>
                    </a:gridCol>
                    <a:gridCol w="1617375">
                      <a:extLst>
                        <a:ext uri="{9D8B030D-6E8A-4147-A177-3AD203B41FA5}">
                          <a16:colId xmlns:a16="http://schemas.microsoft.com/office/drawing/2014/main" val="32489239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  <a:p>
                          <a:pPr algn="ctr"/>
                          <a:r>
                            <a:rPr lang="en-CN" sz="2400" dirty="0"/>
                            <a:t>真实类别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预测类别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291802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正例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dirty="0"/>
                            <a:t>反例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6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正例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𝑐𝑜𝑠𝑡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8411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dirty="0"/>
                            <a:t>反例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𝑐𝑜𝑠𝑡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6501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">
                <a:extLst>
                  <a:ext uri="{FF2B5EF4-FFF2-40B4-BE49-F238E27FC236}">
                    <a16:creationId xmlns:a16="http://schemas.microsoft.com/office/drawing/2014/main" id="{1AC7E1F0-BD00-9540-8FD0-4460675D41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8930637"/>
                  </p:ext>
                </p:extLst>
              </p:nvPr>
            </p:nvGraphicFramePr>
            <p:xfrm>
              <a:off x="3481977" y="2175843"/>
              <a:ext cx="485212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7375">
                      <a:extLst>
                        <a:ext uri="{9D8B030D-6E8A-4147-A177-3AD203B41FA5}">
                          <a16:colId xmlns:a16="http://schemas.microsoft.com/office/drawing/2014/main" val="3560788861"/>
                        </a:ext>
                      </a:extLst>
                    </a:gridCol>
                    <a:gridCol w="1617375">
                      <a:extLst>
                        <a:ext uri="{9D8B030D-6E8A-4147-A177-3AD203B41FA5}">
                          <a16:colId xmlns:a16="http://schemas.microsoft.com/office/drawing/2014/main" val="608683602"/>
                        </a:ext>
                      </a:extLst>
                    </a:gridCol>
                    <a:gridCol w="1617375">
                      <a:extLst>
                        <a:ext uri="{9D8B030D-6E8A-4147-A177-3AD203B41FA5}">
                          <a16:colId xmlns:a16="http://schemas.microsoft.com/office/drawing/2014/main" val="324892392"/>
                        </a:ext>
                      </a:extLst>
                    </a:gridCol>
                  </a:tblGrid>
                  <a:tr h="457200">
                    <a:tc rowSpan="2"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  <a:p>
                          <a:pPr algn="ctr"/>
                          <a:r>
                            <a:rPr lang="en-CN" sz="2400" dirty="0"/>
                            <a:t>真实类别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预测类别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2918025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正例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dirty="0"/>
                            <a:t>反例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654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正例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13889" r="-1563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4118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dirty="0"/>
                            <a:t>反例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101575" t="-313889" r="-102362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65014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文本框 119">
            <a:extLst>
              <a:ext uri="{FF2B5EF4-FFF2-40B4-BE49-F238E27FC236}">
                <a16:creationId xmlns:a16="http://schemas.microsoft.com/office/drawing/2014/main" id="{7CDDAAD5-81C3-354D-B778-9F75C676117F}"/>
              </a:ext>
            </a:extLst>
          </p:cNvPr>
          <p:cNvSpPr txBox="1"/>
          <p:nvPr/>
        </p:nvSpPr>
        <p:spPr>
          <a:xfrm>
            <a:off x="4400164" y="3992150"/>
            <a:ext cx="3015750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CN" sz="2000" spc="-10" dirty="0">
                <a:solidFill>
                  <a:schemeClr val="accent1"/>
                </a:solidFill>
                <a:latin typeface="+mn-ea"/>
              </a:rPr>
              <a:t>二分类</a:t>
            </a:r>
            <a:r>
              <a:rPr lang="zh-CN" altLang="en-US" sz="2000" spc="-10" dirty="0">
                <a:solidFill>
                  <a:schemeClr val="accent1"/>
                </a:solidFill>
                <a:latin typeface="+mn-ea"/>
              </a:rPr>
              <a:t>代价矩阵</a:t>
            </a:r>
            <a:endParaRPr lang="en-US" altLang="zh-CN" sz="20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812FDD6D-18A8-164D-88C7-95DBEFDD532D}"/>
              </a:ext>
            </a:extLst>
          </p:cNvPr>
          <p:cNvSpPr txBox="1"/>
          <p:nvPr/>
        </p:nvSpPr>
        <p:spPr>
          <a:xfrm>
            <a:off x="779689" y="4518470"/>
            <a:ext cx="1105553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-10" dirty="0">
                <a:latin typeface="+mn-ea"/>
              </a:rPr>
              <a:t>此时，对应的</a:t>
            </a:r>
            <a:r>
              <a:rPr lang="zh-CN" altLang="en-US" sz="2400" b="1" spc="-10" dirty="0">
                <a:solidFill>
                  <a:srgbClr val="C00000"/>
                </a:solidFill>
                <a:latin typeface="+mn-ea"/>
              </a:rPr>
              <a:t>“代价敏感”错误率</a:t>
            </a:r>
            <a:r>
              <a:rPr lang="zh-CN" altLang="en-US" sz="2400" spc="-10" dirty="0">
                <a:latin typeface="+mn-ea"/>
              </a:rPr>
              <a:t>为</a:t>
            </a:r>
            <a:endParaRPr lang="en-US" altLang="zh-CN" sz="24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0E5D20-871A-454F-8257-38B61CC170D7}"/>
                  </a:ext>
                </a:extLst>
              </p:cNvPr>
              <p:cNvSpPr txBox="1"/>
              <p:nvPr/>
            </p:nvSpPr>
            <p:spPr>
              <a:xfrm>
                <a:off x="779689" y="5178839"/>
                <a:ext cx="10484089" cy="954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0E5D20-871A-454F-8257-38B61CC17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9" y="5178839"/>
                <a:ext cx="10484089" cy="954300"/>
              </a:xfrm>
              <a:prstGeom prst="rect">
                <a:avLst/>
              </a:prstGeom>
              <a:blipFill>
                <a:blip r:embed="rId4"/>
                <a:stretch>
                  <a:fillRect t="-142667" b="-18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06A825-D370-4D00-AA28-8F03C45828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01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0DB3B2F-CE65-2E45-984C-A87BB4FF8E26}"/>
                  </a:ext>
                </a:extLst>
              </p:cNvPr>
              <p:cNvSpPr txBox="1"/>
              <p:nvPr/>
            </p:nvSpPr>
            <p:spPr>
              <a:xfrm>
                <a:off x="784590" y="1142875"/>
                <a:ext cx="11195600" cy="1643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CN" sz="2800" b="1" spc="-10" dirty="0">
                    <a:solidFill>
                      <a:schemeClr val="accent1"/>
                    </a:solidFill>
                    <a:latin typeface="+mn-ea"/>
                  </a:rPr>
                  <a:t>测验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：</a:t>
                </a:r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在一个指纹门禁系统中，有</a:t>
                </a:r>
                <a:r>
                  <a:rPr lang="en-US" altLang="zh-CN" sz="2800" spc="-10" dirty="0">
                    <a:solidFill>
                      <a:schemeClr val="tx1"/>
                    </a:solidFill>
                    <a:latin typeface="+mn-ea"/>
                  </a:rPr>
                  <a:t>999990</a:t>
                </a:r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个正常用户的正例样本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，</a:t>
                </a:r>
                <a:r>
                  <a:rPr lang="en-US" altLang="zh-CN" sz="2800" spc="-10" dirty="0">
                    <a:solidFill>
                      <a:schemeClr val="tx1"/>
                    </a:solidFill>
                    <a:latin typeface="+mn-ea"/>
                  </a:rPr>
                  <a:t>10</a:t>
                </a:r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个入侵者的反例样本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，若采用的模型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总是返回常数</a:t>
                </a:r>
                <a:r>
                  <a:rPr lang="en-US" altLang="zh-CN" sz="2800" spc="-10" dirty="0">
                    <a:solidFill>
                      <a:schemeClr val="tx1"/>
                    </a:solidFill>
                    <a:latin typeface="+mn-ea"/>
                  </a:rPr>
                  <a:t>+1</a:t>
                </a:r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，那么该模型的代价敏感错误率为多少？</a:t>
                </a:r>
                <a:endParaRPr lang="en-US" altLang="zh-CN" sz="2800" b="1" spc="-1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0DB3B2F-CE65-2E45-984C-A87BB4FF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0" y="1142875"/>
                <a:ext cx="11195600" cy="1643527"/>
              </a:xfrm>
              <a:prstGeom prst="rect">
                <a:avLst/>
              </a:prstGeom>
              <a:blipFill>
                <a:blip r:embed="rId3"/>
                <a:stretch>
                  <a:fillRect l="-980" t="-111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3C3F9CF-7B7C-A547-AB7E-59C39B2C3F3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75540" y="3429000"/>
              <a:ext cx="3919348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9837">
                      <a:extLst>
                        <a:ext uri="{9D8B030D-6E8A-4147-A177-3AD203B41FA5}">
                          <a16:colId xmlns:a16="http://schemas.microsoft.com/office/drawing/2014/main" val="4174517634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1453067943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494506858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1412630500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N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672397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162687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588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746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3C3F9CF-7B7C-A547-AB7E-59C39B2C3F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821488"/>
                  </p:ext>
                </p:extLst>
              </p:nvPr>
            </p:nvGraphicFramePr>
            <p:xfrm>
              <a:off x="1675540" y="3429000"/>
              <a:ext cx="3919348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9837">
                      <a:extLst>
                        <a:ext uri="{9D8B030D-6E8A-4147-A177-3AD203B41FA5}">
                          <a16:colId xmlns:a16="http://schemas.microsoft.com/office/drawing/2014/main" val="4174517634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1453067943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494506858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1412630500"/>
                        </a:ext>
                      </a:extLst>
                    </a:gridCol>
                  </a:tblGrid>
                  <a:tr h="45720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778" r="-1290" b="-3305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6723976"/>
                      </a:ext>
                    </a:extLst>
                  </a:tr>
                  <a:tr h="457200">
                    <a:tc gridSpan="2"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1626874"/>
                      </a:ext>
                    </a:extLst>
                  </a:tr>
                  <a:tr h="457200">
                    <a:tc rowSpan="2"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t="-101389" r="-300000" b="-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588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746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32BF943C-CE30-CA4B-BBBD-B8C14AE95242}"/>
              </a:ext>
            </a:extLst>
          </p:cNvPr>
          <p:cNvSpPr txBox="1"/>
          <p:nvPr/>
        </p:nvSpPr>
        <p:spPr>
          <a:xfrm>
            <a:off x="7749152" y="2863461"/>
            <a:ext cx="20533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AutoNum type="alphaUcPeriod"/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0.001</a:t>
            </a:r>
          </a:p>
        </p:txBody>
      </p:sp>
      <p:sp>
        <p:nvSpPr>
          <p:cNvPr id="19" name="文本框 119">
            <a:extLst>
              <a:ext uri="{FF2B5EF4-FFF2-40B4-BE49-F238E27FC236}">
                <a16:creationId xmlns:a16="http://schemas.microsoft.com/office/drawing/2014/main" id="{AF088634-140A-C544-8084-D20954CB6FDF}"/>
              </a:ext>
            </a:extLst>
          </p:cNvPr>
          <p:cNvSpPr txBox="1"/>
          <p:nvPr/>
        </p:nvSpPr>
        <p:spPr>
          <a:xfrm>
            <a:off x="7749152" y="3519726"/>
            <a:ext cx="20533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B. 0.01</a:t>
            </a:r>
          </a:p>
        </p:txBody>
      </p:sp>
      <p:sp>
        <p:nvSpPr>
          <p:cNvPr id="20" name="文本框 119">
            <a:extLst>
              <a:ext uri="{FF2B5EF4-FFF2-40B4-BE49-F238E27FC236}">
                <a16:creationId xmlns:a16="http://schemas.microsoft.com/office/drawing/2014/main" id="{B0DFB9D1-0967-3249-9754-3240013D26B9}"/>
              </a:ext>
            </a:extLst>
          </p:cNvPr>
          <p:cNvSpPr txBox="1"/>
          <p:nvPr/>
        </p:nvSpPr>
        <p:spPr>
          <a:xfrm>
            <a:off x="7749152" y="4175991"/>
            <a:ext cx="20533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C. 0.1</a:t>
            </a:r>
          </a:p>
        </p:txBody>
      </p:sp>
      <p:sp>
        <p:nvSpPr>
          <p:cNvPr id="21" name="文本框 119">
            <a:extLst>
              <a:ext uri="{FF2B5EF4-FFF2-40B4-BE49-F238E27FC236}">
                <a16:creationId xmlns:a16="http://schemas.microsoft.com/office/drawing/2014/main" id="{E5D0C797-6B44-BB46-84E7-A4552B7D9921}"/>
              </a:ext>
            </a:extLst>
          </p:cNvPr>
          <p:cNvSpPr txBox="1"/>
          <p:nvPr/>
        </p:nvSpPr>
        <p:spPr>
          <a:xfrm>
            <a:off x="7749152" y="4832256"/>
            <a:ext cx="20533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D. 1</a:t>
            </a:r>
          </a:p>
        </p:txBody>
      </p:sp>
      <p:sp>
        <p:nvSpPr>
          <p:cNvPr id="22" name="Text Box 314">
            <a:extLst>
              <a:ext uri="{FF2B5EF4-FFF2-40B4-BE49-F238E27FC236}">
                <a16:creationId xmlns:a16="http://schemas.microsoft.com/office/drawing/2014/main" id="{A8BDEAB0-7409-614B-BAA0-F907BDBF3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2862" y="3348665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8A7B2E-2B68-4D5A-A328-82212E3F4B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93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498200" y="5553940"/>
            <a:ext cx="11195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自学内容：</a:t>
            </a:r>
            <a:r>
              <a:rPr lang="zh-CN" altLang="en-US" sz="2800" spc="-10" dirty="0">
                <a:latin typeface="+mn-ea"/>
              </a:rPr>
              <a:t>西瓜书</a:t>
            </a:r>
            <a:r>
              <a:rPr lang="en-US" altLang="zh-CN" sz="2800" spc="-10" dirty="0">
                <a:latin typeface="+mn-ea"/>
              </a:rPr>
              <a:t>P37</a:t>
            </a:r>
            <a:r>
              <a:rPr lang="zh-CN" altLang="en-US" sz="2800" spc="-10" dirty="0">
                <a:latin typeface="+mn-ea"/>
              </a:rPr>
              <a:t>，</a:t>
            </a:r>
            <a:r>
              <a:rPr lang="en-US" altLang="zh-CN" sz="2800" spc="-10" dirty="0">
                <a:solidFill>
                  <a:schemeClr val="tx1"/>
                </a:solidFill>
                <a:latin typeface="+mn-ea"/>
              </a:rPr>
              <a:t>2.4</a:t>
            </a:r>
            <a:r>
              <a:rPr lang="zh-CN" altLang="en-US" sz="2800" spc="-10" dirty="0">
                <a:solidFill>
                  <a:schemeClr val="tx1"/>
                </a:solidFill>
                <a:latin typeface="+mn-ea"/>
              </a:rPr>
              <a:t>比较检验</a:t>
            </a:r>
            <a:endParaRPr lang="en-US" altLang="zh-CN" sz="2800" b="1" spc="-1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E2803C-429A-7C4D-AF26-5560DC70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8" y="1212471"/>
            <a:ext cx="4362957" cy="3824597"/>
          </a:xfrm>
          <a:prstGeom prst="rect">
            <a:avLst/>
          </a:prstGeom>
        </p:spPr>
      </p:pic>
      <p:sp>
        <p:nvSpPr>
          <p:cNvPr id="13" name="文本框 119">
            <a:extLst>
              <a:ext uri="{FF2B5EF4-FFF2-40B4-BE49-F238E27FC236}">
                <a16:creationId xmlns:a16="http://schemas.microsoft.com/office/drawing/2014/main" id="{3FDC1710-6F6A-B34D-A7CB-C6F80B584B1E}"/>
              </a:ext>
            </a:extLst>
          </p:cNvPr>
          <p:cNvSpPr txBox="1"/>
          <p:nvPr/>
        </p:nvSpPr>
        <p:spPr>
          <a:xfrm>
            <a:off x="6898860" y="5037068"/>
            <a:ext cx="4269845" cy="79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-10" dirty="0" err="1">
                <a:latin typeface="+mn-ea"/>
              </a:rPr>
              <a:t>Xueming</a:t>
            </a:r>
            <a:r>
              <a:rPr lang="zh-CN" altLang="en-US" sz="2000" b="1" spc="-10" dirty="0">
                <a:latin typeface="+mn-ea"/>
              </a:rPr>
              <a:t> </a:t>
            </a:r>
            <a:r>
              <a:rPr lang="en-US" altLang="zh-CN" sz="2000" b="1" spc="-10" dirty="0">
                <a:latin typeface="+mn-ea"/>
              </a:rPr>
              <a:t>Liu </a:t>
            </a:r>
            <a:r>
              <a:rPr lang="en-US" altLang="zh-CN" sz="2000" spc="-10" dirty="0">
                <a:latin typeface="+mn-ea"/>
              </a:rPr>
              <a:t>et al., </a:t>
            </a:r>
            <a:r>
              <a:rPr lang="en-US" altLang="zh-CN" sz="2000" i="1" spc="-10" dirty="0">
                <a:solidFill>
                  <a:schemeClr val="accent1"/>
                </a:solidFill>
                <a:latin typeface="+mn-ea"/>
              </a:rPr>
              <a:t>Nature Communications </a:t>
            </a:r>
            <a:r>
              <a:rPr lang="en-US" altLang="zh-CN" sz="2000" spc="-10" dirty="0">
                <a:latin typeface="+mn-ea"/>
              </a:rPr>
              <a:t>(2020) 11:6043 </a:t>
            </a:r>
          </a:p>
        </p:txBody>
      </p:sp>
      <p:sp>
        <p:nvSpPr>
          <p:cNvPr id="16" name="文本框 119">
            <a:extLst>
              <a:ext uri="{FF2B5EF4-FFF2-40B4-BE49-F238E27FC236}">
                <a16:creationId xmlns:a16="http://schemas.microsoft.com/office/drawing/2014/main" id="{5B1C823A-DC87-F948-9F7A-CA807943E066}"/>
              </a:ext>
            </a:extLst>
          </p:cNvPr>
          <p:cNvSpPr txBox="1"/>
          <p:nvPr/>
        </p:nvSpPr>
        <p:spPr>
          <a:xfrm>
            <a:off x="393579" y="1307085"/>
            <a:ext cx="6010468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前面的</a:t>
            </a: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性能度量可用于度量不同模型的性能，如右图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5EEBB-4E67-8845-92EA-D46C7B4D37EA}"/>
              </a:ext>
            </a:extLst>
          </p:cNvPr>
          <p:cNvSpPr txBox="1"/>
          <p:nvPr/>
        </p:nvSpPr>
        <p:spPr>
          <a:xfrm>
            <a:off x="455646" y="3030300"/>
            <a:ext cx="58863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在测试集数据上发现模型</a:t>
            </a:r>
            <a:r>
              <a:rPr lang="en-US" altLang="zh-CN" sz="2800" spc="-10" dirty="0">
                <a:latin typeface="+mn-ea"/>
              </a:rPr>
              <a:t>A</a:t>
            </a:r>
            <a:r>
              <a:rPr lang="zh-CN" altLang="en-US" sz="2800" spc="-10" dirty="0">
                <a:latin typeface="+mn-ea"/>
              </a:rPr>
              <a:t>比模型</a:t>
            </a:r>
            <a:r>
              <a:rPr lang="en-US" altLang="zh-CN" sz="2800" spc="-10" dirty="0">
                <a:latin typeface="+mn-ea"/>
              </a:rPr>
              <a:t>B</a:t>
            </a:r>
            <a:r>
              <a:rPr lang="zh-CN" altLang="en-US" sz="2800" spc="-10" dirty="0">
                <a:latin typeface="+mn-ea"/>
              </a:rPr>
              <a:t>好，若想说明</a:t>
            </a:r>
            <a:r>
              <a:rPr lang="en-US" altLang="zh-CN" sz="2800" spc="-10" dirty="0">
                <a:latin typeface="+mn-ea"/>
              </a:rPr>
              <a:t>A</a:t>
            </a:r>
            <a:r>
              <a:rPr lang="zh-CN" altLang="en-US" sz="2800" spc="-10" dirty="0">
                <a:latin typeface="+mn-ea"/>
              </a:rPr>
              <a:t>的泛化性能在统计意义上优于</a:t>
            </a:r>
            <a:r>
              <a:rPr lang="en-US" altLang="zh-CN" sz="2800" spc="-10" dirty="0">
                <a:latin typeface="+mn-ea"/>
              </a:rPr>
              <a:t>B</a:t>
            </a:r>
            <a:r>
              <a:rPr lang="zh-CN" altLang="en-US" sz="2800" spc="-10" dirty="0">
                <a:latin typeface="+mn-ea"/>
              </a:rPr>
              <a:t>，还需进行统计检验分析。</a:t>
            </a:r>
            <a:endParaRPr lang="en-CN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DC8E37-412C-4C72-9626-AFF6C95C63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42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434658" y="1011749"/>
            <a:ext cx="1163852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在模型将训练样本学得“太好”的时候，会把训练样本本身特点当成一般性质，从而导致</a:t>
            </a:r>
            <a:r>
              <a:rPr lang="zh-CN" altLang="en-CN" sz="2800" spc="-10" dirty="0">
                <a:latin typeface="+mn-ea"/>
              </a:rPr>
              <a:t>泛化性能</a:t>
            </a:r>
            <a:r>
              <a:rPr lang="zh-CN" altLang="en-US" sz="2800" spc="-10" dirty="0">
                <a:latin typeface="+mn-ea"/>
              </a:rPr>
              <a:t>下降，这种现象叫做</a:t>
            </a:r>
            <a:r>
              <a:rPr lang="zh-CN" altLang="en-US" sz="2800" b="1" spc="-10" dirty="0">
                <a:solidFill>
                  <a:srgbClr val="C00000"/>
                </a:solidFill>
                <a:latin typeface="+mn-ea"/>
              </a:rPr>
              <a:t>过拟合</a:t>
            </a:r>
            <a:r>
              <a:rPr lang="en-US" altLang="zh-CN" sz="2800" b="1" spc="-10" dirty="0">
                <a:latin typeface="+mn-ea"/>
              </a:rPr>
              <a:t>(</a:t>
            </a:r>
            <a:r>
              <a:rPr lang="en-US" altLang="zh-CN" sz="2800" b="1" spc="-10" dirty="0">
                <a:solidFill>
                  <a:srgbClr val="C00000"/>
                </a:solidFill>
                <a:latin typeface="+mn-ea"/>
              </a:rPr>
              <a:t>Overfitting</a:t>
            </a:r>
            <a:r>
              <a:rPr lang="en-US" altLang="zh-CN" sz="2800" b="1" spc="-10" dirty="0">
                <a:latin typeface="+mn-ea"/>
              </a:rPr>
              <a:t>)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104EB8-8EF2-8347-9644-CB5080DE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844" y="2465261"/>
            <a:ext cx="3759200" cy="286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208FD5B6-0600-0545-ABDB-C1E338E2F9B3}"/>
                  </a:ext>
                </a:extLst>
              </p:cNvPr>
              <p:cNvSpPr txBox="1"/>
              <p:nvPr/>
            </p:nvSpPr>
            <p:spPr>
              <a:xfrm>
                <a:off x="434658" y="2481790"/>
                <a:ext cx="6555078" cy="94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2400" spc="-10" dirty="0">
                    <a:solidFill>
                      <a:srgbClr val="C00000"/>
                    </a:solidFill>
                    <a:latin typeface="+mn-ea"/>
                  </a:rPr>
                  <a:t>如</a:t>
                </a:r>
                <a:r>
                  <a:rPr lang="zh-CN" altLang="en-US" sz="2400" spc="-10" dirty="0">
                    <a:latin typeface="+mn-ea"/>
                  </a:rPr>
                  <a:t>右图给定目标函数为</a:t>
                </a:r>
                <a:r>
                  <a:rPr lang="en-US" altLang="zh-CN" sz="2400" spc="-10" dirty="0">
                    <a:solidFill>
                      <a:schemeClr val="accent1"/>
                    </a:solidFill>
                    <a:latin typeface="+mn-ea"/>
                  </a:rPr>
                  <a:t>2</a:t>
                </a:r>
                <a:r>
                  <a:rPr lang="zh-CN" altLang="en-US" sz="2400" spc="-10" dirty="0">
                    <a:solidFill>
                      <a:schemeClr val="accent1"/>
                    </a:solidFill>
                    <a:latin typeface="+mn-ea"/>
                  </a:rPr>
                  <a:t>阶多项式</a:t>
                </a:r>
                <a:r>
                  <a:rPr lang="zh-CN" altLang="en-US" sz="2400" spc="-10" dirty="0">
                    <a:latin typeface="+mn-ea"/>
                  </a:rPr>
                  <a:t>，从中取</a:t>
                </a:r>
                <a:r>
                  <a:rPr lang="en-US" altLang="zh-CN" sz="2400" spc="-10" dirty="0">
                    <a:solidFill>
                      <a:schemeClr val="accent1"/>
                    </a:solidFill>
                    <a:latin typeface="+mn-ea"/>
                  </a:rPr>
                  <a:t>5</a:t>
                </a:r>
                <a:r>
                  <a:rPr lang="zh-CN" altLang="en-US" sz="2400" spc="-10" dirty="0">
                    <a:solidFill>
                      <a:schemeClr val="accent1"/>
                    </a:solidFill>
                    <a:latin typeface="+mn-ea"/>
                  </a:rPr>
                  <a:t>个点</a:t>
                </a:r>
                <a:r>
                  <a:rPr lang="zh-CN" altLang="en-US" sz="2400" spc="-10" dirty="0">
                    <a:latin typeface="+mn-ea"/>
                  </a:rPr>
                  <a:t>并加上</a:t>
                </a:r>
                <a:r>
                  <a:rPr lang="zh-CN" altLang="en-US" sz="2400" spc="-10" dirty="0">
                    <a:solidFill>
                      <a:srgbClr val="7030A0"/>
                    </a:solidFill>
                    <a:latin typeface="+mn-ea"/>
                  </a:rPr>
                  <a:t>少量的噪声</a:t>
                </a:r>
                <a:r>
                  <a:rPr lang="zh-CN" altLang="en-US" sz="2400" spc="-10" dirty="0">
                    <a:latin typeface="+mn-ea"/>
                  </a:rPr>
                  <a:t>作为训练样本集</a:t>
                </a:r>
                <a14:m>
                  <m:oMath xmlns:m="http://schemas.openxmlformats.org/officeDocument/2006/math">
                    <m:r>
                      <a:rPr lang="zh-CN" altLang="en-US" sz="24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altLang="zh-CN" sz="24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208FD5B6-0600-0545-ABDB-C1E338E2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8" y="2481790"/>
                <a:ext cx="6555078" cy="941155"/>
              </a:xfrm>
              <a:prstGeom prst="rect">
                <a:avLst/>
              </a:prstGeom>
              <a:blipFill>
                <a:blip r:embed="rId4"/>
                <a:stretch>
                  <a:fillRect l="-1354" t="-1333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869FA390-6D11-0D49-A5C0-E710A389BA36}"/>
                  </a:ext>
                </a:extLst>
              </p:cNvPr>
              <p:cNvSpPr txBox="1"/>
              <p:nvPr/>
            </p:nvSpPr>
            <p:spPr>
              <a:xfrm>
                <a:off x="735661" y="3641580"/>
                <a:ext cx="6254075" cy="94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400" spc="-10" dirty="0">
                    <a:latin typeface="+mn-ea"/>
                  </a:rPr>
                  <a:t>学习到的模型为</a:t>
                </a:r>
                <a:r>
                  <a:rPr lang="en-US" altLang="zh-CN" sz="2400" spc="-10" dirty="0">
                    <a:latin typeface="+mn-ea"/>
                  </a:rPr>
                  <a:t>4</a:t>
                </a:r>
                <a:r>
                  <a:rPr lang="zh-CN" altLang="en-US" sz="2400" spc="-10" dirty="0">
                    <a:latin typeface="+mn-ea"/>
                  </a:rPr>
                  <a:t>阶多项式，穿过这</a:t>
                </a:r>
                <a:r>
                  <a:rPr lang="en-US" altLang="zh-CN" sz="2400" spc="-10" dirty="0">
                    <a:latin typeface="+mn-ea"/>
                  </a:rPr>
                  <a:t>5</a:t>
                </a:r>
                <a:r>
                  <a:rPr lang="zh-CN" altLang="en-US" sz="2400" spc="-10" dirty="0">
                    <a:latin typeface="+mn-ea"/>
                  </a:rPr>
                  <a:t>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pc="-1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zh-CN" sz="2400" b="0" i="1" spc="-1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869FA390-6D11-0D49-A5C0-E710A389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61" y="3641580"/>
                <a:ext cx="6254075" cy="941155"/>
              </a:xfrm>
              <a:prstGeom prst="rect">
                <a:avLst/>
              </a:prstGeom>
              <a:blipFill>
                <a:blip r:embed="rId5"/>
                <a:stretch>
                  <a:fillRect l="-1420" b="-14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D03B846-2AEB-0F43-BFB5-0A8F3AC65872}"/>
                  </a:ext>
                </a:extLst>
              </p:cNvPr>
              <p:cNvSpPr txBox="1"/>
              <p:nvPr/>
            </p:nvSpPr>
            <p:spPr>
              <a:xfrm>
                <a:off x="735661" y="4722821"/>
                <a:ext cx="6254075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400" spc="-10" dirty="0">
                    <a:latin typeface="+mn-ea"/>
                  </a:rPr>
                  <a:t>而对应的泛化误差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pc="-1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400" spc="-10" dirty="0">
                    <a:latin typeface="+mn-ea"/>
                  </a:rPr>
                  <a:t>却很大</a:t>
                </a:r>
                <a:endParaRPr lang="en-US" altLang="zh-CN" sz="24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D03B846-2AEB-0F43-BFB5-0A8F3AC6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61" y="4722821"/>
                <a:ext cx="6254075" cy="497957"/>
              </a:xfrm>
              <a:prstGeom prst="rect">
                <a:avLst/>
              </a:prstGeom>
              <a:blipFill>
                <a:blip r:embed="rId6"/>
                <a:stretch>
                  <a:fillRect l="-1420" t="-2564" b="-3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099E99-218C-4C0B-933C-2B2806D47A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94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757"/>
            <a:ext cx="12192001" cy="6858000"/>
          </a:xfrm>
          <a:prstGeom prst="rect">
            <a:avLst/>
          </a:prstGeom>
        </p:spPr>
      </p:pic>
      <p:sp>
        <p:nvSpPr>
          <p:cNvPr id="4" name="矩形 28"/>
          <p:cNvSpPr/>
          <p:nvPr/>
        </p:nvSpPr>
        <p:spPr bwMode="auto">
          <a:xfrm>
            <a:off x="2203" y="3489165"/>
            <a:ext cx="4836318" cy="171195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9" tIns="60944" rIns="121889" bIns="60944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702" y="3679342"/>
            <a:ext cx="1562256" cy="94384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5299" kern="0" spc="-20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82941" y="4445440"/>
            <a:ext cx="2183997" cy="53848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algn="ctr"/>
            <a:r>
              <a:rPr lang="en-US" altLang="zh-CN" sz="26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734293" y="5562772"/>
            <a:ext cx="2576925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438918" y="3576358"/>
            <a:ext cx="2079994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 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6806271" y="2759137"/>
            <a:ext cx="2079994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过拟合问题 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8101876" y="4590055"/>
            <a:ext cx="1733745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386" y="1628315"/>
            <a:ext cx="874283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01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8628" y="2606503"/>
            <a:ext cx="957608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02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2036" y="3479937"/>
            <a:ext cx="976837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03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83625" y="4387355"/>
            <a:ext cx="955472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04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2756" y="3316852"/>
            <a:ext cx="2023754" cy="65659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zh-CN" altLang="en-US" sz="3499" b="1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为人师表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77F15-B2A0-094D-A88E-B750E08F24C5}"/>
              </a:ext>
            </a:extLst>
          </p:cNvPr>
          <p:cNvSpPr txBox="1"/>
          <p:nvPr/>
        </p:nvSpPr>
        <p:spPr bwMode="auto">
          <a:xfrm>
            <a:off x="672772" y="766522"/>
            <a:ext cx="7066937" cy="738631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第三章、模型优化与验证方法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8896E4-A709-B44F-9BC7-21058C0B6360}"/>
              </a:ext>
            </a:extLst>
          </p:cNvPr>
          <p:cNvSpPr txBox="1"/>
          <p:nvPr/>
        </p:nvSpPr>
        <p:spPr bwMode="auto">
          <a:xfrm>
            <a:off x="6112523" y="1795506"/>
            <a:ext cx="1733745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E6E07B-C22A-1140-A898-0F68E2629380}"/>
              </a:ext>
            </a:extLst>
          </p:cNvPr>
          <p:cNvSpPr txBox="1"/>
          <p:nvPr/>
        </p:nvSpPr>
        <p:spPr>
          <a:xfrm>
            <a:off x="7832411" y="5362717"/>
            <a:ext cx="973922" cy="938558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05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3E765-A021-EB4F-80F6-2085E6714F79}"/>
              </a:ext>
            </a:extLst>
          </p:cNvPr>
          <p:cNvSpPr txBox="1"/>
          <p:nvPr/>
        </p:nvSpPr>
        <p:spPr bwMode="auto">
          <a:xfrm>
            <a:off x="706809" y="6235019"/>
            <a:ext cx="7175941" cy="553966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本章学习的目的：</a:t>
            </a:r>
            <a:r>
              <a:rPr lang="zh-CN" altLang="en-US" sz="2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掌握机器学习的基础知识 </a:t>
            </a:r>
          </a:p>
        </p:txBody>
      </p:sp>
    </p:spTree>
    <p:extLst>
      <p:ext uri="{BB962C8B-B14F-4D97-AF65-F5344CB8AC3E}">
        <p14:creationId xmlns:p14="http://schemas.microsoft.com/office/powerpoint/2010/main" val="38995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:p15="http://schemas.microsoft.com/office/powerpoint/2012/main"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10" grpId="0"/>
      <p:bldP spid="12" grpId="0"/>
      <p:bldP spid="14" grpId="0"/>
      <p:bldP spid="16" grpId="0"/>
      <p:bldP spid="17" grpId="0"/>
      <p:bldP spid="18" grpId="0"/>
      <p:bldP spid="19" grpId="0"/>
      <p:bldP spid="21" grpId="0"/>
      <p:bldP spid="20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1073741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回顾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维、模型复杂度与误差间的关系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25B74-883F-D346-B9FA-FE45139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90" y="2088369"/>
            <a:ext cx="4294328" cy="3145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2CCF0934-5311-C243-B1B0-0A08A0EB5907}"/>
                  </a:ext>
                </a:extLst>
              </p:cNvPr>
              <p:cNvSpPr txBox="1"/>
              <p:nvPr/>
            </p:nvSpPr>
            <p:spPr>
              <a:xfrm>
                <a:off x="5598642" y="2088369"/>
                <a:ext cx="5823609" cy="159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在</a:t>
                </a:r>
                <a:r>
                  <a:rPr lang="zh-CN" altLang="en-CN" sz="2800" spc="-10" dirty="0">
                    <a:latin typeface="+mn-ea"/>
                  </a:rPr>
                  <a:t>最</a:t>
                </a:r>
                <a:r>
                  <a:rPr lang="zh-CN" altLang="en-US" sz="2800" spc="-10" dirty="0">
                    <a:latin typeface="+mn-ea"/>
                  </a:rPr>
                  <a:t>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VC</m:t>
                        </m:r>
                      </m:sub>
                      <m: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800" spc="-10" dirty="0">
                    <a:latin typeface="+mn-ea"/>
                  </a:rPr>
                  <a:t>的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右侧</a:t>
                </a:r>
                <a:r>
                  <a:rPr lang="zh-CN" altLang="en-US" sz="2800" spc="-10" dirty="0">
                    <a:latin typeface="+mn-ea"/>
                  </a:rPr>
                  <a:t>，随着</a:t>
                </a:r>
                <a:r>
                  <a:rPr lang="en-US" altLang="zh-CN" sz="2800" spc="-10" dirty="0">
                    <a:latin typeface="+mn-ea"/>
                  </a:rPr>
                  <a:t>VC</a:t>
                </a:r>
                <a:r>
                  <a:rPr lang="zh-CN" altLang="en-US" sz="2800" spc="-10" dirty="0">
                    <a:latin typeface="+mn-ea"/>
                  </a:rPr>
                  <a:t>维的增大，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</a:t>
                </a:r>
                <a:r>
                  <a:rPr lang="en-US" altLang="zh-CN" sz="2800" spc="-1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l-GR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，发生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过拟合</a:t>
                </a:r>
                <a:r>
                  <a:rPr lang="zh-CN" altLang="en-US" sz="2800" spc="-10" dirty="0">
                    <a:latin typeface="+mn-ea"/>
                  </a:rPr>
                  <a:t>现象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2CCF0934-5311-C243-B1B0-0A08A0EB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42" y="2088369"/>
                <a:ext cx="5823609" cy="1599669"/>
              </a:xfrm>
              <a:prstGeom prst="rect">
                <a:avLst/>
              </a:prstGeom>
              <a:blipFill>
                <a:blip r:embed="rId4"/>
                <a:stretch>
                  <a:fillRect l="-1739" t="-1575" b="-102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6595E5DA-E083-E741-804A-A559D369C366}"/>
                  </a:ext>
                </a:extLst>
              </p:cNvPr>
              <p:cNvSpPr txBox="1"/>
              <p:nvPr/>
            </p:nvSpPr>
            <p:spPr>
              <a:xfrm>
                <a:off x="5598641" y="3988846"/>
                <a:ext cx="5823609" cy="159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在</a:t>
                </a:r>
                <a:r>
                  <a:rPr lang="zh-CN" altLang="en-CN" sz="2800" spc="-10" dirty="0">
                    <a:latin typeface="+mn-ea"/>
                  </a:rPr>
                  <a:t>最</a:t>
                </a:r>
                <a:r>
                  <a:rPr lang="zh-CN" altLang="en-US" sz="2800" spc="-10" dirty="0">
                    <a:latin typeface="+mn-ea"/>
                  </a:rPr>
                  <a:t>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VC</m:t>
                        </m:r>
                      </m:sub>
                      <m: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800" spc="-10" dirty="0">
                    <a:latin typeface="+mn-ea"/>
                  </a:rPr>
                  <a:t>的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左侧</a:t>
                </a:r>
                <a:r>
                  <a:rPr lang="zh-CN" altLang="en-US" sz="2800" spc="-10" dirty="0">
                    <a:latin typeface="+mn-ea"/>
                  </a:rPr>
                  <a:t>，随着</a:t>
                </a:r>
                <a:r>
                  <a:rPr lang="en-US" altLang="zh-CN" sz="2800" spc="-10" dirty="0">
                    <a:latin typeface="+mn-ea"/>
                  </a:rPr>
                  <a:t>VC</a:t>
                </a:r>
                <a:r>
                  <a:rPr lang="zh-CN" altLang="en-US" sz="2800" spc="-10" dirty="0">
                    <a:latin typeface="+mn-ea"/>
                  </a:rPr>
                  <a:t>维的减小，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l-GR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</a:t>
                </a:r>
                <a:r>
                  <a:rPr lang="en-US" altLang="zh-CN" sz="2800" spc="-1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l-GR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，发生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欠拟合</a:t>
                </a:r>
                <a:r>
                  <a:rPr lang="zh-CN" altLang="en-US" sz="2800" spc="-10" dirty="0">
                    <a:latin typeface="+mn-ea"/>
                  </a:rPr>
                  <a:t>（</a:t>
                </a:r>
                <a:r>
                  <a:rPr lang="en-US" altLang="zh-CN" sz="2800" spc="-10" dirty="0">
                    <a:solidFill>
                      <a:srgbClr val="FF0000"/>
                    </a:solidFill>
                    <a:latin typeface="+mn-ea"/>
                  </a:rPr>
                  <a:t>underfitting</a:t>
                </a:r>
                <a:r>
                  <a:rPr lang="zh-CN" altLang="en-US" sz="2800" spc="-10" dirty="0">
                    <a:latin typeface="+mn-ea"/>
                  </a:rPr>
                  <a:t>）现象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6595E5DA-E083-E741-804A-A559D369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41" y="3988846"/>
                <a:ext cx="5823609" cy="1599669"/>
              </a:xfrm>
              <a:prstGeom prst="rect">
                <a:avLst/>
              </a:prstGeom>
              <a:blipFill>
                <a:blip r:embed="rId5"/>
                <a:stretch>
                  <a:fillRect l="-1739" t="-781" b="-101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119">
            <a:extLst>
              <a:ext uri="{FF2B5EF4-FFF2-40B4-BE49-F238E27FC236}">
                <a16:creationId xmlns:a16="http://schemas.microsoft.com/office/drawing/2014/main" id="{A22489DE-F809-4447-AB31-3EBF2387B5F2}"/>
              </a:ext>
            </a:extLst>
          </p:cNvPr>
          <p:cNvSpPr txBox="1"/>
          <p:nvPr/>
        </p:nvSpPr>
        <p:spPr>
          <a:xfrm>
            <a:off x="1021591" y="5653362"/>
            <a:ext cx="6619074" cy="6331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维的大小会影响过拟合现象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904657-7462-41F5-9B25-DD52B718A3D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5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884483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影响过拟合现象的因素分析。给定如下两组数据点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8F882-8235-4F42-A9D4-2ECB31A7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44" y="2393841"/>
            <a:ext cx="4330700" cy="312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6816E6-75E1-A449-8E22-9C724C6F1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856" y="2343041"/>
            <a:ext cx="4203700" cy="3175000"/>
          </a:xfrm>
          <a:prstGeom prst="rect">
            <a:avLst/>
          </a:prstGeom>
        </p:spPr>
      </p:pic>
      <p:sp>
        <p:nvSpPr>
          <p:cNvPr id="7" name="文本框 119">
            <a:extLst>
              <a:ext uri="{FF2B5EF4-FFF2-40B4-BE49-F238E27FC236}">
                <a16:creationId xmlns:a16="http://schemas.microsoft.com/office/drawing/2014/main" id="{8E2804C9-9D22-6842-BBDE-07AB6C8187F6}"/>
              </a:ext>
            </a:extLst>
          </p:cNvPr>
          <p:cNvSpPr txBox="1"/>
          <p:nvPr/>
        </p:nvSpPr>
        <p:spPr>
          <a:xfrm>
            <a:off x="914400" y="1631363"/>
            <a:ext cx="5181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10</a:t>
            </a:r>
            <a:r>
              <a:rPr lang="zh-CN" altLang="en-US" sz="2800" spc="-10" dirty="0">
                <a:latin typeface="+mn-ea"/>
              </a:rPr>
              <a:t>次多项式</a:t>
            </a:r>
            <a:r>
              <a:rPr lang="en-US" altLang="zh-CN" sz="2800" spc="-10" dirty="0">
                <a:latin typeface="+mn-ea"/>
              </a:rPr>
              <a:t>+</a:t>
            </a:r>
            <a:r>
              <a:rPr lang="zh-CN" altLang="en-US" sz="2800" spc="-10" dirty="0">
                <a:latin typeface="+mn-ea"/>
              </a:rPr>
              <a:t>噪声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6F96E855-F767-3A4B-9E79-CE173BE1CD24}"/>
              </a:ext>
            </a:extLst>
          </p:cNvPr>
          <p:cNvSpPr txBox="1"/>
          <p:nvPr/>
        </p:nvSpPr>
        <p:spPr>
          <a:xfrm>
            <a:off x="6249905" y="1631362"/>
            <a:ext cx="5548057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50</a:t>
            </a:r>
            <a:r>
              <a:rPr lang="zh-CN" altLang="en-US" sz="2800" spc="-10" dirty="0">
                <a:latin typeface="+mn-ea"/>
              </a:rPr>
              <a:t>次多项式、无噪声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9" name="文本框 119">
            <a:extLst>
              <a:ext uri="{FF2B5EF4-FFF2-40B4-BE49-F238E27FC236}">
                <a16:creationId xmlns:a16="http://schemas.microsoft.com/office/drawing/2014/main" id="{4F1400F8-6E9C-8C45-90F7-FC093903FDCB}"/>
              </a:ext>
            </a:extLst>
          </p:cNvPr>
          <p:cNvSpPr txBox="1"/>
          <p:nvPr/>
        </p:nvSpPr>
        <p:spPr>
          <a:xfrm>
            <a:off x="1249445" y="5702279"/>
            <a:ext cx="9878338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sz="2800" spc="-10" dirty="0">
                <a:latin typeface="+mn-ea"/>
              </a:rPr>
              <a:t>用</a:t>
            </a:r>
            <a:r>
              <a:rPr lang="en-US" altLang="zh-CN" sz="2800" spc="-10" dirty="0">
                <a:solidFill>
                  <a:srgbClr val="C00000"/>
                </a:solidFill>
                <a:latin typeface="+mn-ea"/>
              </a:rPr>
              <a:t>2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次</a:t>
            </a:r>
            <a:r>
              <a:rPr lang="zh-CN" altLang="en-US" sz="2800" spc="-10" dirty="0">
                <a:latin typeface="+mn-ea"/>
              </a:rPr>
              <a:t>多项式和</a:t>
            </a:r>
            <a:r>
              <a:rPr lang="en-US" altLang="zh-CN" sz="2800" spc="-10" dirty="0">
                <a:solidFill>
                  <a:srgbClr val="C00000"/>
                </a:solidFill>
                <a:latin typeface="+mn-ea"/>
              </a:rPr>
              <a:t>10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次</a:t>
            </a:r>
            <a:r>
              <a:rPr lang="zh-CN" altLang="en-US" sz="2800" spc="-10" dirty="0">
                <a:latin typeface="+mn-ea"/>
              </a:rPr>
              <a:t>多项式来对这两组数据进行拟合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5CF950-564A-4F3B-8842-D0ECCEB403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4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884483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影响过拟合现象的因素分析。给定如下两组数据点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8E2804C9-9D22-6842-BBDE-07AB6C8187F6}"/>
              </a:ext>
            </a:extLst>
          </p:cNvPr>
          <p:cNvSpPr txBox="1"/>
          <p:nvPr/>
        </p:nvSpPr>
        <p:spPr>
          <a:xfrm>
            <a:off x="914400" y="1631363"/>
            <a:ext cx="5181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10</a:t>
            </a:r>
            <a:r>
              <a:rPr lang="zh-CN" altLang="en-US" sz="2800" spc="-10" dirty="0">
                <a:latin typeface="+mn-ea"/>
              </a:rPr>
              <a:t>次多项式</a:t>
            </a:r>
            <a:r>
              <a:rPr lang="en-US" altLang="zh-CN" sz="2800" spc="-10" dirty="0">
                <a:latin typeface="+mn-ea"/>
              </a:rPr>
              <a:t>+</a:t>
            </a:r>
            <a:r>
              <a:rPr lang="zh-CN" altLang="en-US" sz="2800" spc="-10" dirty="0">
                <a:latin typeface="+mn-ea"/>
              </a:rPr>
              <a:t>噪声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6F96E855-F767-3A4B-9E79-CE173BE1CD24}"/>
              </a:ext>
            </a:extLst>
          </p:cNvPr>
          <p:cNvSpPr txBox="1"/>
          <p:nvPr/>
        </p:nvSpPr>
        <p:spPr>
          <a:xfrm>
            <a:off x="6249905" y="1631362"/>
            <a:ext cx="5548057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50</a:t>
            </a:r>
            <a:r>
              <a:rPr lang="zh-CN" altLang="en-US" sz="2800" spc="-10" dirty="0">
                <a:latin typeface="+mn-ea"/>
              </a:rPr>
              <a:t>次多项式、无噪声</a:t>
            </a:r>
            <a:endParaRPr lang="en-US" altLang="zh-CN" sz="2800" spc="-1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CC09D-68C3-E54A-8504-47973ABE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45" y="2196901"/>
            <a:ext cx="43434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1472B-4E0F-3C4D-A9BC-C3EA3FB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714" y="2202107"/>
            <a:ext cx="444500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728E6-6863-2642-B90E-4399B672E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745" y="5370594"/>
            <a:ext cx="4470400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CCDFC-1C87-484A-8442-D68EAA6C0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714" y="5373392"/>
            <a:ext cx="4445000" cy="1346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2C7090-289D-4374-B9F4-D1D7227C53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89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884483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影响过拟合现象的因素分析。给定如下两组数据点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8E2804C9-9D22-6842-BBDE-07AB6C8187F6}"/>
              </a:ext>
            </a:extLst>
          </p:cNvPr>
          <p:cNvSpPr txBox="1"/>
          <p:nvPr/>
        </p:nvSpPr>
        <p:spPr>
          <a:xfrm>
            <a:off x="914400" y="1631363"/>
            <a:ext cx="5181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10</a:t>
            </a:r>
            <a:r>
              <a:rPr lang="zh-CN" altLang="en-US" sz="2800" spc="-10" dirty="0">
                <a:latin typeface="+mn-ea"/>
              </a:rPr>
              <a:t>次多项式</a:t>
            </a:r>
            <a:r>
              <a:rPr lang="en-US" altLang="zh-CN" sz="2800" spc="-10" dirty="0">
                <a:latin typeface="+mn-ea"/>
              </a:rPr>
              <a:t>+</a:t>
            </a:r>
            <a:r>
              <a:rPr lang="zh-CN" altLang="en-US" sz="2800" spc="-10" dirty="0">
                <a:latin typeface="+mn-ea"/>
              </a:rPr>
              <a:t>噪声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6F96E855-F767-3A4B-9E79-CE173BE1CD24}"/>
              </a:ext>
            </a:extLst>
          </p:cNvPr>
          <p:cNvSpPr txBox="1"/>
          <p:nvPr/>
        </p:nvSpPr>
        <p:spPr>
          <a:xfrm>
            <a:off x="6249905" y="1631362"/>
            <a:ext cx="5548057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50</a:t>
            </a:r>
            <a:r>
              <a:rPr lang="zh-CN" altLang="en-US" sz="2800" spc="-10" dirty="0">
                <a:latin typeface="+mn-ea"/>
              </a:rPr>
              <a:t>次多项式、无噪声</a:t>
            </a:r>
            <a:endParaRPr lang="en-US" altLang="zh-CN" sz="2800" spc="-10" dirty="0">
              <a:latin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7728E6-6863-2642-B90E-4399B672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53" y="2310595"/>
            <a:ext cx="4470400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CCDFC-1C87-484A-8442-D68EAA6C0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17" y="2285195"/>
            <a:ext cx="4445000" cy="1346200"/>
          </a:xfrm>
          <a:prstGeom prst="rect">
            <a:avLst/>
          </a:prstGeom>
        </p:spPr>
      </p:pic>
      <p:sp>
        <p:nvSpPr>
          <p:cNvPr id="13" name="文本框 119">
            <a:extLst>
              <a:ext uri="{FF2B5EF4-FFF2-40B4-BE49-F238E27FC236}">
                <a16:creationId xmlns:a16="http://schemas.microsoft.com/office/drawing/2014/main" id="{9AA891C3-78BF-9A47-B647-74E4AC1A2912}"/>
              </a:ext>
            </a:extLst>
          </p:cNvPr>
          <p:cNvSpPr txBox="1"/>
          <p:nvPr/>
        </p:nvSpPr>
        <p:spPr>
          <a:xfrm>
            <a:off x="1032253" y="3745088"/>
            <a:ext cx="5181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影响因素：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噪声</a:t>
            </a:r>
            <a:endParaRPr lang="en-US" altLang="zh-CN" sz="2800" spc="-1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05C0E460-F513-2844-AA65-CB8B9FDB92D4}"/>
              </a:ext>
            </a:extLst>
          </p:cNvPr>
          <p:cNvSpPr txBox="1"/>
          <p:nvPr/>
        </p:nvSpPr>
        <p:spPr>
          <a:xfrm>
            <a:off x="5935851" y="3721035"/>
            <a:ext cx="60739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2800" spc="-10" dirty="0">
                <a:latin typeface="+mn-ea"/>
              </a:rPr>
              <a:t>影响因素</a:t>
            </a:r>
            <a:r>
              <a:rPr lang="zh-CN" altLang="en-US" sz="2800" spc="-10" dirty="0">
                <a:latin typeface="+mn-ea"/>
              </a:rPr>
              <a:t>：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问题复杂度</a:t>
            </a:r>
            <a:r>
              <a:rPr lang="zh-CN" altLang="en-US" sz="2800" spc="-10" dirty="0">
                <a:latin typeface="+mn-ea"/>
              </a:rPr>
              <a:t>（维度灾难）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1353DE9E-6ADD-7049-887F-432B526869FE}"/>
              </a:ext>
            </a:extLst>
          </p:cNvPr>
          <p:cNvSpPr txBox="1"/>
          <p:nvPr/>
        </p:nvSpPr>
        <p:spPr>
          <a:xfrm>
            <a:off x="676652" y="4408337"/>
            <a:ext cx="8374357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此外，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数据集的规模</a:t>
            </a:r>
            <a:r>
              <a:rPr lang="zh-CN" altLang="en-US" sz="2800" spc="-10" dirty="0">
                <a:latin typeface="+mn-ea"/>
              </a:rPr>
              <a:t>也是一重要的影响因素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6" name="文本框 119">
            <a:extLst>
              <a:ext uri="{FF2B5EF4-FFF2-40B4-BE49-F238E27FC236}">
                <a16:creationId xmlns:a16="http://schemas.microsoft.com/office/drawing/2014/main" id="{CEE0C54C-E6CB-AC43-AA54-DFE0811C573E}"/>
              </a:ext>
            </a:extLst>
          </p:cNvPr>
          <p:cNvSpPr txBox="1"/>
          <p:nvPr/>
        </p:nvSpPr>
        <p:spPr>
          <a:xfrm>
            <a:off x="511890" y="5143177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影响过拟合现象的因素：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CB5467-B456-5144-9EF7-7F67E8010BE1}"/>
              </a:ext>
            </a:extLst>
          </p:cNvPr>
          <p:cNvSpPr txBox="1"/>
          <p:nvPr/>
        </p:nvSpPr>
        <p:spPr>
          <a:xfrm>
            <a:off x="2625457" y="5690747"/>
            <a:ext cx="6620788" cy="565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数据集规模、噪声、问题复杂度、</a:t>
            </a:r>
            <a:r>
              <a:rPr lang="en-US" altLang="zh-CN" sz="2800" spc="-10" dirty="0">
                <a:latin typeface="+mn-ea"/>
              </a:rPr>
              <a:t>VC</a:t>
            </a:r>
            <a:r>
              <a:rPr lang="zh-CN" altLang="en-US" sz="2800" spc="-10" dirty="0">
                <a:latin typeface="+mn-ea"/>
              </a:rPr>
              <a:t>维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6519E8-EC76-4C1D-8744-CF824C2EF5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6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1244222"/>
            <a:ext cx="11403926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测验：</a:t>
            </a:r>
            <a:r>
              <a:rPr lang="zh-CN" altLang="en-US" sz="3200" spc="-10" dirty="0">
                <a:latin typeface="+mn-ea"/>
              </a:rPr>
              <a:t>给定一个数据集</a:t>
            </a:r>
            <a:r>
              <a:rPr lang="zh-CN" altLang="en-US" sz="3200" spc="-10">
                <a:latin typeface="+mn-ea"/>
              </a:rPr>
              <a:t>，下面哪种</a:t>
            </a:r>
            <a:r>
              <a:rPr lang="zh-CN" altLang="en-US" sz="3200" spc="-10" dirty="0">
                <a:latin typeface="+mn-ea"/>
              </a:rPr>
              <a:t>情形发生过拟合现象的风险最小？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A1C1D817-C0C6-7046-8CA2-4FBD8F5E5943}"/>
              </a:ext>
            </a:extLst>
          </p:cNvPr>
          <p:cNvSpPr txBox="1"/>
          <p:nvPr/>
        </p:nvSpPr>
        <p:spPr>
          <a:xfrm>
            <a:off x="1133019" y="2795813"/>
            <a:ext cx="9431568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A. </a:t>
            </a:r>
            <a:r>
              <a:rPr lang="zh-CN" altLang="en-US" sz="3200" spc="-10" dirty="0">
                <a:latin typeface="+mn-ea"/>
              </a:rPr>
              <a:t>小噪声，学习函数的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维从小增大到中等大小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F39A8269-CAD3-6947-AB71-D49D8EBAA223}"/>
              </a:ext>
            </a:extLst>
          </p:cNvPr>
          <p:cNvSpPr txBox="1"/>
          <p:nvPr/>
        </p:nvSpPr>
        <p:spPr>
          <a:xfrm>
            <a:off x="1133019" y="3604983"/>
            <a:ext cx="9431568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B. </a:t>
            </a:r>
            <a:r>
              <a:rPr lang="zh-CN" altLang="en-US" sz="3200" spc="-10" dirty="0">
                <a:latin typeface="+mn-ea"/>
              </a:rPr>
              <a:t>小噪声，学习函数的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维从小增大到很大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885B0F52-F255-CA42-8BF8-43938A263897}"/>
              </a:ext>
            </a:extLst>
          </p:cNvPr>
          <p:cNvSpPr txBox="1"/>
          <p:nvPr/>
        </p:nvSpPr>
        <p:spPr>
          <a:xfrm>
            <a:off x="1133019" y="4414153"/>
            <a:ext cx="9431568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C. </a:t>
            </a:r>
            <a:r>
              <a:rPr lang="zh-CN" altLang="en-US" sz="3200" spc="-10" dirty="0">
                <a:latin typeface="+mn-ea"/>
              </a:rPr>
              <a:t>大噪声，学习函数的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维从小增大到中等大小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E4408D3B-BD6C-724D-AE27-C461965B096B}"/>
              </a:ext>
            </a:extLst>
          </p:cNvPr>
          <p:cNvSpPr txBox="1"/>
          <p:nvPr/>
        </p:nvSpPr>
        <p:spPr>
          <a:xfrm>
            <a:off x="1133019" y="5223323"/>
            <a:ext cx="9431568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D.</a:t>
            </a:r>
            <a:r>
              <a:rPr lang="zh-CN" altLang="en-US" sz="3200" spc="-10" dirty="0">
                <a:latin typeface="+mn-ea"/>
              </a:rPr>
              <a:t> </a:t>
            </a:r>
            <a:r>
              <a:rPr lang="zh-CN" altLang="en-CN" sz="3200" spc="-10" dirty="0">
                <a:latin typeface="+mn-ea"/>
              </a:rPr>
              <a:t>大</a:t>
            </a:r>
            <a:r>
              <a:rPr lang="zh-CN" altLang="en-US" sz="3200" spc="-10" dirty="0">
                <a:latin typeface="+mn-ea"/>
              </a:rPr>
              <a:t>噪声，学习函数的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维从小增大到很大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9" name="Text Box 314">
            <a:extLst>
              <a:ext uri="{FF2B5EF4-FFF2-40B4-BE49-F238E27FC236}">
                <a16:creationId xmlns:a16="http://schemas.microsoft.com/office/drawing/2014/main" id="{25C44313-09CD-5947-932D-CB12D9C31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9780" y="2650741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D7B279-B61D-4D89-857F-778BB32955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6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1073741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如何减少过拟合现象的产生？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FDBF984F-1CA4-3C4B-A6ED-77799320848E}"/>
              </a:ext>
            </a:extLst>
          </p:cNvPr>
          <p:cNvSpPr txBox="1"/>
          <p:nvPr/>
        </p:nvSpPr>
        <p:spPr>
          <a:xfrm>
            <a:off x="1016672" y="1891984"/>
            <a:ext cx="833959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从简单的学习函数开始进行拟合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CC127427-3097-CD4C-A366-8BF5BA4F733E}"/>
              </a:ext>
            </a:extLst>
          </p:cNvPr>
          <p:cNvSpPr txBox="1"/>
          <p:nvPr/>
        </p:nvSpPr>
        <p:spPr>
          <a:xfrm>
            <a:off x="1016672" y="2790369"/>
            <a:ext cx="11175327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对训练数据集里</a:t>
            </a:r>
            <a:r>
              <a:rPr lang="en-US" altLang="zh-CN" sz="3200" spc="-10" dirty="0">
                <a:latin typeface="+mn-ea"/>
              </a:rPr>
              <a:t>label</a:t>
            </a:r>
            <a:r>
              <a:rPr lang="zh-CN" altLang="en-US" sz="3200" spc="-10" dirty="0">
                <a:latin typeface="+mn-ea"/>
              </a:rPr>
              <a:t>明显错误的样本进行修正或剔除（</a:t>
            </a:r>
            <a:r>
              <a:rPr lang="en-US" altLang="zh-CN" sz="3200" spc="-10" dirty="0">
                <a:latin typeface="+mn-ea"/>
              </a:rPr>
              <a:t>data</a:t>
            </a:r>
            <a:r>
              <a:rPr lang="zh-CN" altLang="en-US" sz="3200" spc="-10" dirty="0">
                <a:latin typeface="+mn-ea"/>
              </a:rPr>
              <a:t> </a:t>
            </a:r>
            <a:r>
              <a:rPr lang="en-US" altLang="zh-CN" sz="3200" spc="-10" dirty="0">
                <a:latin typeface="+mn-ea"/>
              </a:rPr>
              <a:t>cleaning/pruning</a:t>
            </a:r>
            <a:r>
              <a:rPr lang="zh-CN" altLang="en-US" sz="3200" spc="-10" dirty="0">
                <a:latin typeface="+mn-ea"/>
              </a:rPr>
              <a:t>）</a:t>
            </a: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75DA613A-9888-324C-889A-95F16966E21B}"/>
              </a:ext>
            </a:extLst>
          </p:cNvPr>
          <p:cNvSpPr txBox="1"/>
          <p:nvPr/>
        </p:nvSpPr>
        <p:spPr>
          <a:xfrm>
            <a:off x="1016671" y="4129017"/>
            <a:ext cx="11175327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对</a:t>
            </a:r>
            <a:r>
              <a:rPr lang="zh-CN" altLang="en-CN" sz="3200" spc="-10" dirty="0">
                <a:latin typeface="+mn-ea"/>
              </a:rPr>
              <a:t>样本数</a:t>
            </a:r>
            <a:r>
              <a:rPr lang="zh-CN" altLang="en-US" sz="3200" spc="-10" dirty="0">
                <a:latin typeface="+mn-ea"/>
              </a:rPr>
              <a:t>少的情形，可对</a:t>
            </a:r>
            <a:r>
              <a:rPr lang="zh-CN" altLang="en-CN" sz="3200" spc="-10" dirty="0">
                <a:latin typeface="+mn-ea"/>
              </a:rPr>
              <a:t>已知样本</a:t>
            </a:r>
            <a:r>
              <a:rPr lang="zh-CN" altLang="en-US" sz="3200" spc="-10" dirty="0">
                <a:latin typeface="+mn-ea"/>
              </a:rPr>
              <a:t>进行简单处理、变换，从而获得更多的样本（</a:t>
            </a:r>
            <a:r>
              <a:rPr lang="en-US" altLang="zh-CN" sz="3200" spc="-10" dirty="0">
                <a:latin typeface="+mn-ea"/>
              </a:rPr>
              <a:t>Data</a:t>
            </a:r>
            <a:r>
              <a:rPr lang="zh-CN" altLang="en-US" sz="3200" spc="-10" dirty="0">
                <a:latin typeface="+mn-ea"/>
              </a:rPr>
              <a:t> </a:t>
            </a:r>
            <a:r>
              <a:rPr lang="en-US" altLang="zh-CN" sz="3200" spc="-10" dirty="0">
                <a:latin typeface="+mn-ea"/>
              </a:rPr>
              <a:t>hinting</a:t>
            </a:r>
            <a:r>
              <a:rPr lang="zh-CN" altLang="en-US" sz="3200" spc="-10" dirty="0">
                <a:latin typeface="+mn-ea"/>
              </a:rPr>
              <a:t>）</a:t>
            </a: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79BACC8C-1B7C-C743-A407-66A98554E9EC}"/>
              </a:ext>
            </a:extLst>
          </p:cNvPr>
          <p:cNvSpPr txBox="1"/>
          <p:nvPr/>
        </p:nvSpPr>
        <p:spPr>
          <a:xfrm>
            <a:off x="1016673" y="5467665"/>
            <a:ext cx="1117532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solidFill>
                  <a:srgbClr val="7030A0"/>
                </a:solidFill>
                <a:latin typeface="+mn-ea"/>
              </a:rPr>
              <a:t>正则化（</a:t>
            </a:r>
            <a:r>
              <a:rPr lang="en-US" altLang="zh-CN" sz="3200" spc="-10" dirty="0">
                <a:solidFill>
                  <a:srgbClr val="7030A0"/>
                </a:solidFill>
                <a:latin typeface="+mn-ea"/>
              </a:rPr>
              <a:t>Regularization</a:t>
            </a:r>
            <a:r>
              <a:rPr lang="zh-CN" altLang="en-US" sz="3200" spc="-10" dirty="0">
                <a:solidFill>
                  <a:srgbClr val="7030A0"/>
                </a:solidFill>
                <a:latin typeface="+mn-ea"/>
              </a:rPr>
              <a:t>）</a:t>
            </a:r>
            <a:r>
              <a:rPr lang="zh-CN" altLang="en-US" sz="3200" spc="-10" dirty="0">
                <a:latin typeface="+mn-ea"/>
              </a:rPr>
              <a:t>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F7B3B4-8AC8-4DD6-BBB0-761E377BD4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95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817839"/>
            <a:ext cx="11797963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下面以多项式拟合为例来介绍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正则化</a:t>
            </a:r>
            <a:r>
              <a:rPr lang="zh-CN" altLang="en-US" sz="3200" spc="-10" dirty="0">
                <a:latin typeface="+mn-ea"/>
              </a:rPr>
              <a:t>（</a:t>
            </a:r>
            <a:r>
              <a:rPr lang="en-US" altLang="zh-CN" sz="3200" spc="-10" dirty="0">
                <a:solidFill>
                  <a:srgbClr val="FF0000"/>
                </a:solidFill>
                <a:latin typeface="+mn-ea"/>
              </a:rPr>
              <a:t>Regularization</a:t>
            </a:r>
            <a:r>
              <a:rPr lang="zh-CN" altLang="en-US" sz="3200" spc="-10" dirty="0">
                <a:latin typeface="+mn-ea"/>
              </a:rPr>
              <a:t>）方法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FDCFE9B-13E5-F446-89E6-4E4465872FB1}"/>
                  </a:ext>
                </a:extLst>
              </p:cNvPr>
              <p:cNvSpPr txBox="1"/>
              <p:nvPr/>
            </p:nvSpPr>
            <p:spPr>
              <a:xfrm>
                <a:off x="841601" y="4226466"/>
                <a:ext cx="11244943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正则化</a:t>
                </a:r>
                <a:r>
                  <a:rPr lang="zh-CN" altLang="en-US" sz="3200" spc="-10" dirty="0">
                    <a:latin typeface="+mn-ea"/>
                  </a:rPr>
                  <a:t>思想：从高次函数假设空间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退回</a:t>
                </a:r>
                <a:r>
                  <a:rPr lang="zh-CN" altLang="en-CN" sz="3200" spc="-10" dirty="0">
                    <a:latin typeface="+mn-ea"/>
                  </a:rPr>
                  <a:t>低次</a:t>
                </a:r>
                <a:r>
                  <a:rPr lang="zh-CN" altLang="en-US" sz="3200" spc="-10" dirty="0">
                    <a:latin typeface="+mn-ea"/>
                  </a:rPr>
                  <a:t>函数空间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FDCFE9B-13E5-F446-89E6-4E4465872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01" y="4226466"/>
                <a:ext cx="11244943" cy="633187"/>
              </a:xfrm>
              <a:prstGeom prst="rect">
                <a:avLst/>
              </a:prstGeom>
              <a:blipFill>
                <a:blip r:embed="rId3"/>
                <a:stretch>
                  <a:fillRect l="-1354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26256BD-49AE-FF4E-AF23-1779A3CDE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102" y="4892311"/>
            <a:ext cx="4191000" cy="134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43325-9997-0B49-A670-98707CCBC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002" y="1410105"/>
            <a:ext cx="4013200" cy="288994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88D920-7EEE-492C-9B1A-C1BD859C93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531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/>
              <p:nvPr/>
            </p:nvSpPr>
            <p:spPr>
              <a:xfrm>
                <a:off x="394037" y="868783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如何从高次函数假设空间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退回</a:t>
                </a:r>
                <a:r>
                  <a:rPr lang="zh-CN" altLang="en-CN" sz="3200" spc="-10" dirty="0">
                    <a:latin typeface="+mn-ea"/>
                  </a:rPr>
                  <a:t>低次</a:t>
                </a:r>
                <a:r>
                  <a:rPr lang="zh-CN" altLang="en-US" sz="3200" spc="-10" dirty="0">
                    <a:latin typeface="+mn-ea"/>
                  </a:rPr>
                  <a:t>函数空间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？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7" y="868783"/>
                <a:ext cx="11403926" cy="633187"/>
              </a:xfrm>
              <a:prstGeom prst="rect">
                <a:avLst/>
              </a:prstGeom>
              <a:blipFill>
                <a:blip r:embed="rId3"/>
                <a:stretch>
                  <a:fillRect l="-1225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8AA61C8E-FE98-A945-AD40-FC063149AC12}"/>
                  </a:ext>
                </a:extLst>
              </p:cNvPr>
              <p:cNvSpPr txBox="1"/>
              <p:nvPr/>
            </p:nvSpPr>
            <p:spPr>
              <a:xfrm>
                <a:off x="767443" y="1472227"/>
                <a:ext cx="11030520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CN" sz="3200" spc="-10" dirty="0">
                    <a:latin typeface="+mn-ea"/>
                  </a:rPr>
                  <a:t>的</a:t>
                </a:r>
                <a:r>
                  <a:rPr lang="zh-CN" altLang="en-US" sz="3200" spc="-10" dirty="0">
                    <a:latin typeface="+mn-ea"/>
                  </a:rPr>
                  <a:t>函数：</a:t>
                </a:r>
                <a14:m>
                  <m:oMath xmlns:m="http://schemas.openxmlformats.org/officeDocument/2006/math"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8AA61C8E-FE98-A945-AD40-FC063149A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3" y="1472227"/>
                <a:ext cx="11030520" cy="632161"/>
              </a:xfrm>
              <a:prstGeom prst="rect">
                <a:avLst/>
              </a:prstGeom>
              <a:blipFill>
                <a:blip r:embed="rId4"/>
                <a:stretch>
                  <a:fillRect l="-1381" t="-6000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FA608D07-2190-C949-8612-E3142C74D45F}"/>
                  </a:ext>
                </a:extLst>
              </p:cNvPr>
              <p:cNvSpPr txBox="1"/>
              <p:nvPr/>
            </p:nvSpPr>
            <p:spPr>
              <a:xfrm>
                <a:off x="767443" y="2097138"/>
                <a:ext cx="11030520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CN" sz="3200" spc="-10" dirty="0">
                    <a:latin typeface="+mn-ea"/>
                  </a:rPr>
                  <a:t>的</a:t>
                </a:r>
                <a:r>
                  <a:rPr lang="zh-CN" altLang="en-US" sz="3200" spc="-10" dirty="0">
                    <a:latin typeface="+mn-ea"/>
                  </a:rPr>
                  <a:t>函数： </a:t>
                </a:r>
                <a14:m>
                  <m:oMath xmlns:m="http://schemas.openxmlformats.org/officeDocument/2006/math">
                    <m:r>
                      <a:rPr lang="zh-CN" altLang="en-US" sz="3200" b="0" i="0" spc="-1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FA608D07-2190-C949-8612-E3142C74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3" y="2097138"/>
                <a:ext cx="11030520" cy="632161"/>
              </a:xfrm>
              <a:prstGeom prst="rect">
                <a:avLst/>
              </a:prstGeom>
              <a:blipFill>
                <a:blip r:embed="rId5"/>
                <a:stretch>
                  <a:fillRect l="-1381" t="-3922" b="-29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F1CE798E-BF75-7E4D-9977-F480E234BD2C}"/>
                  </a:ext>
                </a:extLst>
              </p:cNvPr>
              <p:cNvSpPr txBox="1"/>
              <p:nvPr/>
            </p:nvSpPr>
            <p:spPr>
              <a:xfrm>
                <a:off x="767443" y="2788321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CN" sz="3200" spc="-10" dirty="0">
                    <a:latin typeface="+mn-ea"/>
                  </a:rPr>
                  <a:t>当</a:t>
                </a:r>
                <a:r>
                  <a:rPr lang="zh-CN" altLang="en-US" sz="3200" spc="-10" dirty="0">
                    <a:latin typeface="+mn-ea"/>
                  </a:rPr>
                  <a:t>权重满足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时，</a:t>
                </a:r>
                <a:r>
                  <a:rPr lang="en-US" altLang="zh-CN" sz="3200" spc="-1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F1CE798E-BF75-7E4D-9977-F480E234B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3" y="2788321"/>
                <a:ext cx="11403926" cy="633187"/>
              </a:xfrm>
              <a:prstGeom prst="rect">
                <a:avLst/>
              </a:prstGeom>
              <a:blipFill>
                <a:blip r:embed="rId6"/>
                <a:stretch>
                  <a:fillRect l="-1224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133DB855-D1FD-074A-9870-B4C7B1D5A45A}"/>
                  </a:ext>
                </a:extLst>
              </p:cNvPr>
              <p:cNvSpPr txBox="1"/>
              <p:nvPr/>
            </p:nvSpPr>
            <p:spPr>
              <a:xfrm>
                <a:off x="788074" y="3469556"/>
                <a:ext cx="11403926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spc="-10" dirty="0">
                    <a:latin typeface="+mn-ea"/>
                  </a:rPr>
                  <a:t>定义权重向量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i="1" spc="-10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32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3200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0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133DB855-D1FD-074A-9870-B4C7B1D5A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74" y="3469556"/>
                <a:ext cx="11403926" cy="632161"/>
              </a:xfrm>
              <a:prstGeom prst="rect">
                <a:avLst/>
              </a:prstGeom>
              <a:blipFill>
                <a:blip r:embed="rId7"/>
                <a:stretch>
                  <a:fillRect l="-1222" t="-3922" b="-29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F30866C-ED70-7246-B7F6-F212FCA1B347}"/>
              </a:ext>
            </a:extLst>
          </p:cNvPr>
          <p:cNvSpPr/>
          <p:nvPr/>
        </p:nvSpPr>
        <p:spPr>
          <a:xfrm>
            <a:off x="1012372" y="4433560"/>
            <a:ext cx="4098472" cy="17104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71C7CD29-DB86-8D49-8C07-6D384F27DFA9}"/>
                  </a:ext>
                </a:extLst>
              </p:cNvPr>
              <p:cNvSpPr txBox="1"/>
              <p:nvPr/>
            </p:nvSpPr>
            <p:spPr>
              <a:xfrm>
                <a:off x="1012372" y="4500339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71C7CD29-DB86-8D49-8C07-6D384F27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2" y="4500339"/>
                <a:ext cx="3608614" cy="565539"/>
              </a:xfrm>
              <a:prstGeom prst="rect">
                <a:avLst/>
              </a:prstGeom>
              <a:blipFill>
                <a:blip r:embed="rId8"/>
                <a:stretch>
                  <a:fillRect l="-3509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D84B1D-BBDB-194D-9E80-0683FE606922}"/>
                  </a:ext>
                </a:extLst>
              </p:cNvPr>
              <p:cNvSpPr txBox="1"/>
              <p:nvPr/>
            </p:nvSpPr>
            <p:spPr>
              <a:xfrm>
                <a:off x="1680327" y="5288802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D84B1D-BBDB-194D-9E80-0683FE606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27" y="5288802"/>
                <a:ext cx="2590893" cy="523220"/>
              </a:xfrm>
              <a:prstGeom prst="rect">
                <a:avLst/>
              </a:prstGeom>
              <a:blipFill>
                <a:blip r:embed="rId9"/>
                <a:stretch>
                  <a:fillRect l="-4878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8A9644-83B3-7444-9C2F-B6D1CF9F9F70}"/>
                  </a:ext>
                </a:extLst>
              </p:cNvPr>
              <p:cNvSpPr txBox="1"/>
              <p:nvPr/>
            </p:nvSpPr>
            <p:spPr>
              <a:xfrm>
                <a:off x="1217919" y="5711182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8A9644-83B3-7444-9C2F-B6D1CF9F9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19" y="5711182"/>
                <a:ext cx="17578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566A5ED-FC78-3143-AE31-19BEC579A0C4}"/>
              </a:ext>
            </a:extLst>
          </p:cNvPr>
          <p:cNvSpPr/>
          <p:nvPr/>
        </p:nvSpPr>
        <p:spPr>
          <a:xfrm>
            <a:off x="5529441" y="4353971"/>
            <a:ext cx="5444640" cy="17738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FD6D40AA-3589-2749-8467-90E6B230C780}"/>
                  </a:ext>
                </a:extLst>
              </p:cNvPr>
              <p:cNvSpPr txBox="1"/>
              <p:nvPr/>
            </p:nvSpPr>
            <p:spPr>
              <a:xfrm>
                <a:off x="5620500" y="4392582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FD6D40AA-3589-2749-8467-90E6B230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500" y="4392582"/>
                <a:ext cx="3608614" cy="565539"/>
              </a:xfrm>
              <a:prstGeom prst="rect">
                <a:avLst/>
              </a:prstGeom>
              <a:blipFill>
                <a:blip r:embed="rId11"/>
                <a:stretch>
                  <a:fillRect l="-3509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DC4049-7867-144C-80AB-4C9515A15189}"/>
                  </a:ext>
                </a:extLst>
              </p:cNvPr>
              <p:cNvSpPr txBox="1"/>
              <p:nvPr/>
            </p:nvSpPr>
            <p:spPr>
              <a:xfrm>
                <a:off x="6342187" y="4893898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DC4049-7867-144C-80AB-4C9515A15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7" y="4893898"/>
                <a:ext cx="2590893" cy="523220"/>
              </a:xfrm>
              <a:prstGeom prst="rect">
                <a:avLst/>
              </a:prstGeom>
              <a:blipFill>
                <a:blip r:embed="rId9"/>
                <a:stretch>
                  <a:fillRect l="-4878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8CA229-A63F-094B-B0DD-DAEFEAC0BDA3}"/>
                  </a:ext>
                </a:extLst>
              </p:cNvPr>
              <p:cNvSpPr txBox="1"/>
              <p:nvPr/>
            </p:nvSpPr>
            <p:spPr>
              <a:xfrm>
                <a:off x="5879779" y="5300512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8CA229-A63F-094B-B0DD-DAEFEAC0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779" y="5300512"/>
                <a:ext cx="17578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F772D0-C2BD-D34C-8128-4BD6661F362A}"/>
                  </a:ext>
                </a:extLst>
              </p:cNvPr>
              <p:cNvSpPr txBox="1"/>
              <p:nvPr/>
            </p:nvSpPr>
            <p:spPr>
              <a:xfrm>
                <a:off x="6369065" y="5671369"/>
                <a:ext cx="48105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 err="1"/>
                  <a:t>s.t.</a:t>
                </a:r>
                <a:r>
                  <a:rPr lang="en-CN" sz="2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F772D0-C2BD-D34C-8128-4BD6661F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065" y="5671369"/>
                <a:ext cx="4810564" cy="523220"/>
              </a:xfrm>
              <a:prstGeom prst="rect">
                <a:avLst/>
              </a:prstGeom>
              <a:blipFill>
                <a:blip r:embed="rId13"/>
                <a:stretch>
                  <a:fillRect l="-2632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043321-5045-4D5A-85AF-A06ED05CCF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2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  <p:bldP spid="11" grpId="0"/>
      <p:bldP spid="15" grpId="0"/>
      <p:bldP spid="17" grpId="0"/>
      <p:bldP spid="19" grpId="0" animBg="1"/>
      <p:bldP spid="20" grpId="0"/>
      <p:bldP spid="21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74442" y="980795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对限制条件进行放松，推广到更一般的情形：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AD2CAB-AC51-574B-87D2-19B930FC1623}"/>
              </a:ext>
            </a:extLst>
          </p:cNvPr>
          <p:cNvSpPr/>
          <p:nvPr/>
        </p:nvSpPr>
        <p:spPr>
          <a:xfrm>
            <a:off x="579065" y="1706928"/>
            <a:ext cx="5444640" cy="17738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065B7DC5-926C-EC44-9E03-9BB24C48D605}"/>
                  </a:ext>
                </a:extLst>
              </p:cNvPr>
              <p:cNvSpPr txBox="1"/>
              <p:nvPr/>
            </p:nvSpPr>
            <p:spPr>
              <a:xfrm>
                <a:off x="670124" y="1745539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065B7DC5-926C-EC44-9E03-9BB24C48D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4" y="1745539"/>
                <a:ext cx="3608614" cy="565539"/>
              </a:xfrm>
              <a:prstGeom prst="rect">
                <a:avLst/>
              </a:prstGeom>
              <a:blipFill>
                <a:blip r:embed="rId3"/>
                <a:stretch>
                  <a:fillRect l="-3509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D4ACE7-3040-554A-825A-A697776D348D}"/>
                  </a:ext>
                </a:extLst>
              </p:cNvPr>
              <p:cNvSpPr txBox="1"/>
              <p:nvPr/>
            </p:nvSpPr>
            <p:spPr>
              <a:xfrm>
                <a:off x="1391811" y="2246855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D4ACE7-3040-554A-825A-A697776D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11" y="2246855"/>
                <a:ext cx="2590893" cy="523220"/>
              </a:xfrm>
              <a:prstGeom prst="rect">
                <a:avLst/>
              </a:prstGeom>
              <a:blipFill>
                <a:blip r:embed="rId4"/>
                <a:stretch>
                  <a:fillRect l="-4878" t="-14634" b="-317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9DF713-0625-4742-9F66-DC5F5538AF52}"/>
                  </a:ext>
                </a:extLst>
              </p:cNvPr>
              <p:cNvSpPr txBox="1"/>
              <p:nvPr/>
            </p:nvSpPr>
            <p:spPr>
              <a:xfrm>
                <a:off x="929403" y="2653469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9DF713-0625-4742-9F66-DC5F5538A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03" y="2653469"/>
                <a:ext cx="17578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21D8DF-E6E3-7447-9DBF-07D92CC392B3}"/>
                  </a:ext>
                </a:extLst>
              </p:cNvPr>
              <p:cNvSpPr txBox="1"/>
              <p:nvPr/>
            </p:nvSpPr>
            <p:spPr>
              <a:xfrm>
                <a:off x="1418689" y="3024326"/>
                <a:ext cx="48105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 err="1"/>
                  <a:t>s.t.</a:t>
                </a:r>
                <a:r>
                  <a:rPr lang="en-CN" sz="2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21D8DF-E6E3-7447-9DBF-07D92CC39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89" y="3024326"/>
                <a:ext cx="4810564" cy="523220"/>
              </a:xfrm>
              <a:prstGeom prst="rect">
                <a:avLst/>
              </a:prstGeom>
              <a:blipFill>
                <a:blip r:embed="rId6"/>
                <a:stretch>
                  <a:fillRect l="-2632" t="-14286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476438-996D-FB49-A48B-F01B76847E9F}"/>
              </a:ext>
            </a:extLst>
          </p:cNvPr>
          <p:cNvSpPr/>
          <p:nvPr/>
        </p:nvSpPr>
        <p:spPr>
          <a:xfrm>
            <a:off x="6333728" y="1702497"/>
            <a:ext cx="5444640" cy="17738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C6EA241D-162C-4E47-9A63-277E839FE186}"/>
                  </a:ext>
                </a:extLst>
              </p:cNvPr>
              <p:cNvSpPr txBox="1"/>
              <p:nvPr/>
            </p:nvSpPr>
            <p:spPr>
              <a:xfrm>
                <a:off x="6424787" y="1741108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C6EA241D-162C-4E47-9A63-277E839F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787" y="1741108"/>
                <a:ext cx="3608614" cy="565539"/>
              </a:xfrm>
              <a:prstGeom prst="rect">
                <a:avLst/>
              </a:prstGeom>
              <a:blipFill>
                <a:blip r:embed="rId7"/>
                <a:stretch>
                  <a:fillRect l="-3497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DA9C5D-602A-284C-A661-14484E8E4FE1}"/>
                  </a:ext>
                </a:extLst>
              </p:cNvPr>
              <p:cNvSpPr txBox="1"/>
              <p:nvPr/>
            </p:nvSpPr>
            <p:spPr>
              <a:xfrm>
                <a:off x="7146474" y="2242424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DA9C5D-602A-284C-A661-14484E8E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474" y="2242424"/>
                <a:ext cx="2590893" cy="523220"/>
              </a:xfrm>
              <a:prstGeom prst="rect">
                <a:avLst/>
              </a:prstGeom>
              <a:blipFill>
                <a:blip r:embed="rId8"/>
                <a:stretch>
                  <a:fillRect l="-4878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25A96-76D2-6F47-AF1A-16FD9F40E835}"/>
                  </a:ext>
                </a:extLst>
              </p:cNvPr>
              <p:cNvSpPr txBox="1"/>
              <p:nvPr/>
            </p:nvSpPr>
            <p:spPr>
              <a:xfrm>
                <a:off x="6684066" y="2649038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25A96-76D2-6F47-AF1A-16FD9F40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066" y="2649038"/>
                <a:ext cx="1757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9B21B5-8003-A14C-BA87-BAB7397CB717}"/>
                  </a:ext>
                </a:extLst>
              </p:cNvPr>
              <p:cNvSpPr txBox="1"/>
              <p:nvPr/>
            </p:nvSpPr>
            <p:spPr>
              <a:xfrm>
                <a:off x="7173352" y="3019895"/>
                <a:ext cx="4810564" cy="577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s.t.</a:t>
                </a:r>
                <a:r>
                  <a:rPr lang="en-CN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0)</m:t>
                        </m:r>
                      </m:e>
                    </m:nary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9B21B5-8003-A14C-BA87-BAB7397CB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352" y="3019895"/>
                <a:ext cx="4810564" cy="577722"/>
              </a:xfrm>
              <a:prstGeom prst="rect">
                <a:avLst/>
              </a:prstGeom>
              <a:blipFill>
                <a:blip r:embed="rId10"/>
                <a:stretch>
                  <a:fillRect l="-2632" t="-110638" b="-1659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484AA0E2-0768-7B48-ACAF-F013C91E60CD}"/>
                  </a:ext>
                </a:extLst>
              </p:cNvPr>
              <p:cNvSpPr txBox="1"/>
              <p:nvPr/>
            </p:nvSpPr>
            <p:spPr>
              <a:xfrm>
                <a:off x="670124" y="3799958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更灵活：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3200" i="1" spc="-1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484AA0E2-0768-7B48-ACAF-F013C91E6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4" y="3799958"/>
                <a:ext cx="11403926" cy="633187"/>
              </a:xfrm>
              <a:prstGeom prst="rect">
                <a:avLst/>
              </a:prstGeom>
              <a:blipFill>
                <a:blip r:embed="rId11"/>
                <a:stretch>
                  <a:fillRect l="-1224" t="-4000" b="-3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19">
                <a:extLst>
                  <a:ext uri="{FF2B5EF4-FFF2-40B4-BE49-F238E27FC236}">
                    <a16:creationId xmlns:a16="http://schemas.microsoft.com/office/drawing/2014/main" id="{819E2804-3F36-C748-9EF4-F44DDD0D6EE4}"/>
                  </a:ext>
                </a:extLst>
              </p:cNvPr>
              <p:cNvSpPr txBox="1"/>
              <p:nvPr/>
            </p:nvSpPr>
            <p:spPr>
              <a:xfrm>
                <a:off x="670124" y="4492623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过拟合风险更低：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 spc="-1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19">
                <a:extLst>
                  <a:ext uri="{FF2B5EF4-FFF2-40B4-BE49-F238E27FC236}">
                    <a16:creationId xmlns:a16="http://schemas.microsoft.com/office/drawing/2014/main" id="{819E2804-3F36-C748-9EF4-F44DDD0D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4" y="4492623"/>
                <a:ext cx="11403926" cy="633187"/>
              </a:xfrm>
              <a:prstGeom prst="rect">
                <a:avLst/>
              </a:prstGeom>
              <a:blipFill>
                <a:blip r:embed="rId12"/>
                <a:stretch>
                  <a:fillRect l="-1224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660799" y="5345718"/>
                <a:ext cx="11403926" cy="73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缺点：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≠0)</m:t>
                        </m:r>
                      </m:e>
                    </m:nary>
                    <m:r>
                      <a:rPr lang="en-US" altLang="zh-CN" sz="3200" i="1" spc="-1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是离散不等式，不易求解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99" y="5345718"/>
                <a:ext cx="11403926" cy="735138"/>
              </a:xfrm>
              <a:prstGeom prst="rect">
                <a:avLst/>
              </a:prstGeom>
              <a:blipFill>
                <a:blip r:embed="rId13"/>
                <a:stretch>
                  <a:fillRect l="-1224" t="-88333" b="-15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AAE0CF-6661-2B42-AA13-54055AEF57C7}"/>
              </a:ext>
            </a:extLst>
          </p:cNvPr>
          <p:cNvCxnSpPr>
            <a:cxnSpLocks/>
          </p:cNvCxnSpPr>
          <p:nvPr/>
        </p:nvCxnSpPr>
        <p:spPr>
          <a:xfrm>
            <a:off x="5895031" y="2649038"/>
            <a:ext cx="6684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A7AE2B-4332-45DD-8C3A-FD0E2ED162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27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/>
              <p:nvPr/>
            </p:nvSpPr>
            <p:spPr>
              <a:xfrm>
                <a:off x="374442" y="791604"/>
                <a:ext cx="11403926" cy="73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对于向量</a:t>
                </a:r>
                <a14:m>
                  <m:oMath xmlns:m="http://schemas.openxmlformats.org/officeDocument/2006/math">
                    <m:r>
                      <a:rPr lang="en-US" altLang="zh-CN" sz="3200" b="1" i="1" spc="-1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32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≠0)</m:t>
                        </m:r>
                      </m:e>
                    </m:nary>
                  </m:oMath>
                </a14:m>
                <a:r>
                  <a:rPr lang="en-US" altLang="zh-CN" sz="3200" spc="-10" dirty="0">
                    <a:latin typeface="+mn-ea"/>
                  </a:rPr>
                  <a:t>   </a:t>
                </a:r>
                <a:r>
                  <a:rPr lang="zh-CN" altLang="en-US" sz="3200" spc="-10" dirty="0">
                    <a:latin typeface="+mn-ea"/>
                  </a:rPr>
                  <a:t>表示其</a:t>
                </a:r>
                <a:r>
                  <a:rPr lang="en-US" altLang="zh-CN" sz="3200" spc="-10" dirty="0">
                    <a:latin typeface="+mn-ea"/>
                  </a:rPr>
                  <a:t>0-</a:t>
                </a:r>
                <a:r>
                  <a:rPr lang="zh-CN" altLang="en-US" sz="3200" spc="-10" dirty="0">
                    <a:latin typeface="+mn-ea"/>
                  </a:rPr>
                  <a:t>范数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42" y="791604"/>
                <a:ext cx="11403926" cy="735138"/>
              </a:xfrm>
              <a:prstGeom prst="rect">
                <a:avLst/>
              </a:prstGeom>
              <a:blipFill>
                <a:blip r:embed="rId3"/>
                <a:stretch>
                  <a:fillRect l="-1224" t="-91525" b="-1542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314267" y="3151593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solidFill>
                      <a:schemeClr val="tx1"/>
                    </a:solidFill>
                    <a:latin typeface="+mn-ea"/>
                  </a:rPr>
                  <a:t>将假设空间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的限制条件进行变换</a:t>
                </a:r>
                <a:r>
                  <a:rPr lang="en-US" altLang="zh-CN" sz="3200" spc="-10" dirty="0">
                    <a:latin typeface="+mn-ea"/>
                  </a:rPr>
                  <a:t>:</a:t>
                </a: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67" y="3151593"/>
                <a:ext cx="11403926" cy="633187"/>
              </a:xfrm>
              <a:prstGeom prst="rect">
                <a:avLst/>
              </a:prstGeom>
              <a:blipFill>
                <a:blip r:embed="rId4"/>
                <a:stretch>
                  <a:fillRect l="-1224" t="-3922" b="-29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7ECC3AB1-9F94-6044-B9F6-28EA1533936D}"/>
                  </a:ext>
                </a:extLst>
              </p:cNvPr>
              <p:cNvSpPr txBox="1"/>
              <p:nvPr/>
            </p:nvSpPr>
            <p:spPr>
              <a:xfrm>
                <a:off x="3168115" y="1526742"/>
                <a:ext cx="8817784" cy="753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320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3200" spc="-10" dirty="0">
                    <a:latin typeface="+mn-ea"/>
                  </a:rPr>
                  <a:t>            </a:t>
                </a:r>
                <a:r>
                  <a:rPr lang="zh-CN" altLang="en-US" sz="3200" spc="-10" dirty="0">
                    <a:latin typeface="+mn-ea"/>
                  </a:rPr>
                  <a:t>表示其</a:t>
                </a:r>
                <a:r>
                  <a:rPr lang="en-US" altLang="zh-CN" sz="3200" spc="-10" dirty="0">
                    <a:latin typeface="+mn-ea"/>
                  </a:rPr>
                  <a:t>1-</a:t>
                </a:r>
                <a:r>
                  <a:rPr lang="zh-CN" altLang="en-US" sz="3200" spc="-10" dirty="0">
                    <a:latin typeface="+mn-ea"/>
                  </a:rPr>
                  <a:t>范数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7ECC3AB1-9F94-6044-B9F6-28EA15339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115" y="1526742"/>
                <a:ext cx="8817784" cy="753540"/>
              </a:xfrm>
              <a:prstGeom prst="rect">
                <a:avLst/>
              </a:prstGeom>
              <a:blipFill>
                <a:blip r:embed="rId5"/>
                <a:stretch>
                  <a:fillRect t="-86667" b="-15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98A6ACBE-905F-5642-A10D-8134FA3CEA60}"/>
                  </a:ext>
                </a:extLst>
              </p:cNvPr>
              <p:cNvSpPr txBox="1"/>
              <p:nvPr/>
            </p:nvSpPr>
            <p:spPr>
              <a:xfrm>
                <a:off x="3168115" y="2045143"/>
                <a:ext cx="8817784" cy="12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US" altLang="zh-CN" sz="3200" spc="-10" dirty="0">
                    <a:latin typeface="+mn-ea"/>
                  </a:rPr>
                  <a:t>             </a:t>
                </a:r>
                <a:r>
                  <a:rPr lang="zh-CN" altLang="en-US" sz="3200" spc="-10" dirty="0">
                    <a:latin typeface="+mn-ea"/>
                  </a:rPr>
                  <a:t>表示其</a:t>
                </a:r>
                <a:r>
                  <a:rPr lang="en-US" altLang="zh-CN" sz="3200" b="1" spc="-10" dirty="0">
                    <a:solidFill>
                      <a:srgbClr val="FF0000"/>
                    </a:solidFill>
                    <a:latin typeface="+mn-ea"/>
                  </a:rPr>
                  <a:t>2-</a:t>
                </a:r>
                <a:r>
                  <a:rPr lang="zh-CN" altLang="en-US" sz="3200" b="1" spc="-10" dirty="0">
                    <a:solidFill>
                      <a:srgbClr val="FF0000"/>
                    </a:solidFill>
                    <a:latin typeface="+mn-ea"/>
                  </a:rPr>
                  <a:t>范数</a:t>
                </a:r>
                <a:endParaRPr lang="en-US" altLang="zh-CN" sz="3200" b="1" spc="-1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98A6ACBE-905F-5642-A10D-8134FA3CE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115" y="2045143"/>
                <a:ext cx="8817784" cy="1294906"/>
              </a:xfrm>
              <a:prstGeom prst="rect">
                <a:avLst/>
              </a:prstGeom>
              <a:blipFill>
                <a:blip r:embed="rId6"/>
                <a:stretch>
                  <a:fillRect t="-24038" b="-730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9D068F5-E43D-BD4B-9F74-5B6F54F02069}"/>
              </a:ext>
            </a:extLst>
          </p:cNvPr>
          <p:cNvSpPr/>
          <p:nvPr/>
        </p:nvSpPr>
        <p:spPr>
          <a:xfrm>
            <a:off x="445812" y="3881320"/>
            <a:ext cx="5150947" cy="17738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DF8AD1AE-ACB6-8049-B3D1-1C59126AB1E6}"/>
                  </a:ext>
                </a:extLst>
              </p:cNvPr>
              <p:cNvSpPr txBox="1"/>
              <p:nvPr/>
            </p:nvSpPr>
            <p:spPr>
              <a:xfrm>
                <a:off x="536871" y="3919931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DF8AD1AE-ACB6-8049-B3D1-1C59126A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1" y="3919931"/>
                <a:ext cx="3608614" cy="565539"/>
              </a:xfrm>
              <a:prstGeom prst="rect">
                <a:avLst/>
              </a:prstGeom>
              <a:blipFill>
                <a:blip r:embed="rId7"/>
                <a:stretch>
                  <a:fillRect l="-3509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796145-040B-F14E-847F-D47F627224C0}"/>
                  </a:ext>
                </a:extLst>
              </p:cNvPr>
              <p:cNvSpPr txBox="1"/>
              <p:nvPr/>
            </p:nvSpPr>
            <p:spPr>
              <a:xfrm>
                <a:off x="1258558" y="4421247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796145-040B-F14E-847F-D47F6272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58" y="4421247"/>
                <a:ext cx="2590893" cy="523220"/>
              </a:xfrm>
              <a:prstGeom prst="rect">
                <a:avLst/>
              </a:prstGeom>
              <a:blipFill>
                <a:blip r:embed="rId8"/>
                <a:stretch>
                  <a:fillRect l="-4390" t="-11905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C61F73-0C2D-2C4D-8377-30EF1A8EA78D}"/>
                  </a:ext>
                </a:extLst>
              </p:cNvPr>
              <p:cNvSpPr txBox="1"/>
              <p:nvPr/>
            </p:nvSpPr>
            <p:spPr>
              <a:xfrm>
                <a:off x="796150" y="4827861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C61F73-0C2D-2C4D-8377-30EF1A8E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50" y="4827861"/>
                <a:ext cx="1757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7049D4-EF91-4849-A240-A1732684CB07}"/>
                  </a:ext>
                </a:extLst>
              </p:cNvPr>
              <p:cNvSpPr txBox="1"/>
              <p:nvPr/>
            </p:nvSpPr>
            <p:spPr>
              <a:xfrm>
                <a:off x="1285436" y="5198718"/>
                <a:ext cx="4810564" cy="577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s.t.</a:t>
                </a:r>
                <a:r>
                  <a:rPr lang="en-CN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0)</m:t>
                        </m:r>
                      </m:e>
                    </m:nary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7049D4-EF91-4849-A240-A1732684C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436" y="5198718"/>
                <a:ext cx="4810564" cy="577722"/>
              </a:xfrm>
              <a:prstGeom prst="rect">
                <a:avLst/>
              </a:prstGeom>
              <a:blipFill>
                <a:blip r:embed="rId10"/>
                <a:stretch>
                  <a:fillRect l="-2632" t="-110638" b="-1638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A37D1A8-A271-FF49-AC1A-2F8FF2CD40F5}"/>
              </a:ext>
            </a:extLst>
          </p:cNvPr>
          <p:cNvSpPr/>
          <p:nvPr/>
        </p:nvSpPr>
        <p:spPr>
          <a:xfrm>
            <a:off x="6263227" y="3881320"/>
            <a:ext cx="5454965" cy="19441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30C4DF20-2FFD-6F4F-8A11-A532E16529F8}"/>
                  </a:ext>
                </a:extLst>
              </p:cNvPr>
              <p:cNvSpPr txBox="1"/>
              <p:nvPr/>
            </p:nvSpPr>
            <p:spPr>
              <a:xfrm>
                <a:off x="6354287" y="3919931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30C4DF20-2FFD-6F4F-8A11-A532E165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87" y="3919931"/>
                <a:ext cx="3608614" cy="565539"/>
              </a:xfrm>
              <a:prstGeom prst="rect">
                <a:avLst/>
              </a:prstGeom>
              <a:blipFill>
                <a:blip r:embed="rId11"/>
                <a:stretch>
                  <a:fillRect l="-3509" t="-4348" r="-1404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70A9E-4273-1F48-918D-82B205954BD4}"/>
                  </a:ext>
                </a:extLst>
              </p:cNvPr>
              <p:cNvSpPr txBox="1"/>
              <p:nvPr/>
            </p:nvSpPr>
            <p:spPr>
              <a:xfrm>
                <a:off x="7075974" y="4421247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70A9E-4273-1F48-918D-82B205954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974" y="4421247"/>
                <a:ext cx="2590893" cy="523220"/>
              </a:xfrm>
              <a:prstGeom prst="rect">
                <a:avLst/>
              </a:prstGeom>
              <a:blipFill>
                <a:blip r:embed="rId12"/>
                <a:stretch>
                  <a:fillRect l="-4878" t="-11905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32645E-D6F8-8048-B9FD-1982CACAA8AB}"/>
                  </a:ext>
                </a:extLst>
              </p:cNvPr>
              <p:cNvSpPr txBox="1"/>
              <p:nvPr/>
            </p:nvSpPr>
            <p:spPr>
              <a:xfrm>
                <a:off x="6613566" y="4827861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32645E-D6F8-8048-B9FD-1982CACAA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66" y="4827861"/>
                <a:ext cx="17578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23C5EF-60F1-C54F-B1A5-59C62DF9BBF7}"/>
                  </a:ext>
                </a:extLst>
              </p:cNvPr>
              <p:cNvSpPr txBox="1"/>
              <p:nvPr/>
            </p:nvSpPr>
            <p:spPr>
              <a:xfrm>
                <a:off x="7102852" y="5198718"/>
                <a:ext cx="4810564" cy="626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s.t.</a:t>
                </a:r>
                <a:r>
                  <a:rPr lang="en-CN" sz="280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i="1" spc="-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pc="-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23C5EF-60F1-C54F-B1A5-59C62DF9B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852" y="5198718"/>
                <a:ext cx="4810564" cy="626775"/>
              </a:xfrm>
              <a:prstGeom prst="rect">
                <a:avLst/>
              </a:prstGeom>
              <a:blipFill>
                <a:blip r:embed="rId14"/>
                <a:stretch>
                  <a:fillRect l="-2639" t="-98000" b="-15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F96D74-AD8E-2040-A042-C0CCE1C888DB}"/>
              </a:ext>
            </a:extLst>
          </p:cNvPr>
          <p:cNvCxnSpPr>
            <a:cxnSpLocks/>
          </p:cNvCxnSpPr>
          <p:nvPr/>
        </p:nvCxnSpPr>
        <p:spPr>
          <a:xfrm>
            <a:off x="5591247" y="4827861"/>
            <a:ext cx="6684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119">
                <a:extLst>
                  <a:ext uri="{FF2B5EF4-FFF2-40B4-BE49-F238E27FC236}">
                    <a16:creationId xmlns:a16="http://schemas.microsoft.com/office/drawing/2014/main" id="{54552527-3727-B449-ABCA-E6466B1D0021}"/>
                  </a:ext>
                </a:extLst>
              </p:cNvPr>
              <p:cNvSpPr txBox="1"/>
              <p:nvPr/>
            </p:nvSpPr>
            <p:spPr>
              <a:xfrm>
                <a:off x="557728" y="5749802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(0)⊂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(1.024)⊂</m:t>
                    </m:r>
                    <m:r>
                      <m:rPr>
                        <m:nor/>
                      </m:rPr>
                      <a:rPr lang="en-US" altLang="zh-CN" sz="3200" spc="-10" dirty="0">
                        <a:latin typeface="+mn-ea"/>
                      </a:rPr>
                      <m:t>….</m:t>
                    </m:r>
                    <m:r>
                      <m:rPr>
                        <m:nor/>
                      </m:rPr>
                      <a:rPr lang="en-US" altLang="zh-CN" sz="3200" spc="-10" dirty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(1024)⊂</m:t>
                    </m:r>
                  </m:oMath>
                </a14:m>
                <a:r>
                  <a:rPr lang="en-US" altLang="zh-CN" sz="3200" spc="-10" dirty="0">
                    <a:latin typeface="+mn-ea"/>
                  </a:rPr>
                  <a:t>….</a:t>
                </a:r>
                <a:r>
                  <a:rPr lang="en-US" altLang="zh-CN" sz="3200" spc="-1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33" name="文本框 119">
                <a:extLst>
                  <a:ext uri="{FF2B5EF4-FFF2-40B4-BE49-F238E27FC236}">
                    <a16:creationId xmlns:a16="http://schemas.microsoft.com/office/drawing/2014/main" id="{54552527-3727-B449-ABCA-E6466B1D0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28" y="5749802"/>
                <a:ext cx="11403926" cy="633187"/>
              </a:xfrm>
              <a:prstGeom prst="rect">
                <a:avLst/>
              </a:prstGeom>
              <a:blipFill>
                <a:blip r:embed="rId15"/>
                <a:stretch>
                  <a:fillRect l="-1224" t="-7843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B3A0D3-D04C-4664-B01F-017E9CAAD0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76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/>
      <p:bldP spid="24" grpId="0"/>
      <p:bldP spid="25" grpId="0"/>
      <p:bldP spid="26" grpId="0"/>
      <p:bldP spid="27" grpId="0" animBg="1"/>
      <p:bldP spid="28" grpId="0"/>
      <p:bldP spid="29" grpId="0"/>
      <p:bldP spid="30" grpId="0"/>
      <p:bldP spid="31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22D3DB90-C4F3-3D42-AE1C-2B03E43B1AA8}"/>
              </a:ext>
            </a:extLst>
          </p:cNvPr>
          <p:cNvSpPr txBox="1"/>
          <p:nvPr/>
        </p:nvSpPr>
        <p:spPr>
          <a:xfrm>
            <a:off x="609054" y="935423"/>
            <a:ext cx="548694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回顾机器学习的工作流程：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5A0D8E-B1DC-4A4A-B4A9-84320B1724D0}"/>
                  </a:ext>
                </a:extLst>
              </p:cNvPr>
              <p:cNvSpPr/>
              <p:nvPr/>
            </p:nvSpPr>
            <p:spPr>
              <a:xfrm>
                <a:off x="1126319" y="3969324"/>
                <a:ext cx="4112581" cy="768096"/>
              </a:xfrm>
              <a:prstGeom prst="rect">
                <a:avLst/>
              </a:prstGeom>
              <a:noFill/>
              <a:ln w="666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000" dirty="0">
                    <a:solidFill>
                      <a:schemeClr val="accent1">
                        <a:lumMod val="75000"/>
                      </a:schemeClr>
                    </a:solidFill>
                  </a:rPr>
                  <a:t>训练数据集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lang="en-US" altLang="zh-CN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5A0D8E-B1DC-4A4A-B4A9-84320B172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19" y="3969324"/>
                <a:ext cx="4112581" cy="768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66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F7B799-CDE6-114A-B728-65D902627060}"/>
              </a:ext>
            </a:extLst>
          </p:cNvPr>
          <p:cNvCxnSpPr>
            <a:cxnSpLocks/>
          </p:cNvCxnSpPr>
          <p:nvPr/>
        </p:nvCxnSpPr>
        <p:spPr>
          <a:xfrm>
            <a:off x="5238900" y="4377351"/>
            <a:ext cx="6684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DC480-FAD4-EA44-9B8F-D1AD2C6F8CD3}"/>
              </a:ext>
            </a:extLst>
          </p:cNvPr>
          <p:cNvSpPr txBox="1"/>
          <p:nvPr/>
        </p:nvSpPr>
        <p:spPr>
          <a:xfrm>
            <a:off x="1747685" y="4762753"/>
            <a:ext cx="334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（</a:t>
            </a:r>
            <a:r>
              <a:rPr lang="en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银行历史批准好坏的记录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</a:t>
            </a:r>
            <a:endParaRPr lang="en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8B7557-A737-784C-B7FB-B6B50E09D6B5}"/>
              </a:ext>
            </a:extLst>
          </p:cNvPr>
          <p:cNvGrpSpPr/>
          <p:nvPr/>
        </p:nvGrpSpPr>
        <p:grpSpPr>
          <a:xfrm>
            <a:off x="5947366" y="3880054"/>
            <a:ext cx="2036227" cy="994594"/>
            <a:chOff x="5504687" y="3566161"/>
            <a:chExt cx="2036227" cy="99459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BA4E6D-8084-5C4F-907B-33EF7D5F2AAF}"/>
                </a:ext>
              </a:extLst>
            </p:cNvPr>
            <p:cNvSpPr/>
            <p:nvPr/>
          </p:nvSpPr>
          <p:spPr>
            <a:xfrm>
              <a:off x="5504687" y="3566161"/>
              <a:ext cx="2036227" cy="994594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88DE66-A1CF-724A-8139-BE680A034C85}"/>
                    </a:ext>
                  </a:extLst>
                </p:cNvPr>
                <p:cNvSpPr txBox="1"/>
                <p:nvPr/>
              </p:nvSpPr>
              <p:spPr>
                <a:xfrm>
                  <a:off x="5917714" y="3775242"/>
                  <a:ext cx="12105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CN" sz="2000" dirty="0">
                      <a:solidFill>
                        <a:srgbClr val="FF0000"/>
                      </a:solidFill>
                      <a:latin typeface="+mn-ea"/>
                    </a:rPr>
                    <a:t>学习算法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en-CN" sz="2000" dirty="0">
                    <a:solidFill>
                      <a:srgbClr val="FF0000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B027BA-4E69-4C4E-B070-02B035878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714" y="3775242"/>
                  <a:ext cx="1210588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5155" t="-5357" r="-412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395D51-D59A-664A-8CB9-CE16645C40A2}"/>
              </a:ext>
            </a:extLst>
          </p:cNvPr>
          <p:cNvCxnSpPr>
            <a:cxnSpLocks/>
          </p:cNvCxnSpPr>
          <p:nvPr/>
        </p:nvCxnSpPr>
        <p:spPr>
          <a:xfrm>
            <a:off x="8007244" y="4377389"/>
            <a:ext cx="6684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005455-F254-6F44-9955-FE122A5B7041}"/>
                  </a:ext>
                </a:extLst>
              </p:cNvPr>
              <p:cNvSpPr/>
              <p:nvPr/>
            </p:nvSpPr>
            <p:spPr>
              <a:xfrm>
                <a:off x="8698152" y="3969324"/>
                <a:ext cx="2353028" cy="768096"/>
              </a:xfrm>
              <a:prstGeom prst="rect">
                <a:avLst/>
              </a:prstGeom>
              <a:noFill/>
              <a:ln w="666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000" dirty="0">
                    <a:solidFill>
                      <a:srgbClr val="7030A0"/>
                    </a:solidFill>
                  </a:rPr>
                  <a:t>最终的学习函数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CN" sz="2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CN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005455-F254-6F44-9955-FE122A5B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152" y="3969324"/>
                <a:ext cx="2353028" cy="7680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66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31B67C4-35C0-D241-A378-C9D7F925FDDD}"/>
              </a:ext>
            </a:extLst>
          </p:cNvPr>
          <p:cNvGrpSpPr/>
          <p:nvPr/>
        </p:nvGrpSpPr>
        <p:grpSpPr>
          <a:xfrm>
            <a:off x="2547258" y="5255207"/>
            <a:ext cx="2013474" cy="920888"/>
            <a:chOff x="5504687" y="3566161"/>
            <a:chExt cx="2036227" cy="99459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EFA320-DC64-0945-9774-295A82F03F24}"/>
                </a:ext>
              </a:extLst>
            </p:cNvPr>
            <p:cNvSpPr/>
            <p:nvPr/>
          </p:nvSpPr>
          <p:spPr>
            <a:xfrm>
              <a:off x="5504687" y="3566161"/>
              <a:ext cx="2036227" cy="994594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C8D8F07-FF5F-0048-8F74-7CA666339CB4}"/>
                    </a:ext>
                  </a:extLst>
                </p:cNvPr>
                <p:cNvSpPr txBox="1"/>
                <p:nvPr/>
              </p:nvSpPr>
              <p:spPr>
                <a:xfrm>
                  <a:off x="5917714" y="3775242"/>
                  <a:ext cx="12105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CN" sz="2000" dirty="0">
                      <a:solidFill>
                        <a:srgbClr val="FF0000"/>
                      </a:solidFill>
                      <a:latin typeface="+mn-ea"/>
                    </a:rPr>
                    <a:t>假设集合</a:t>
                  </a: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oMath>
                    </m:oMathPara>
                  </a14:m>
                  <a:endParaRPr lang="en-CN" sz="2000" dirty="0">
                    <a:solidFill>
                      <a:srgbClr val="FF0000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9F48EDB-3AE2-B044-83E7-3CA172416F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714" y="3775242"/>
                  <a:ext cx="121058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5263" t="-5769" r="-6316" b="-384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Bent Arrow 18">
            <a:extLst>
              <a:ext uri="{FF2B5EF4-FFF2-40B4-BE49-F238E27FC236}">
                <a16:creationId xmlns:a16="http://schemas.microsoft.com/office/drawing/2014/main" id="{8F72D33B-596C-2549-B950-4B4DBC2A90AE}"/>
              </a:ext>
            </a:extLst>
          </p:cNvPr>
          <p:cNvSpPr/>
          <p:nvPr/>
        </p:nvSpPr>
        <p:spPr>
          <a:xfrm rot="5400000" flipH="1">
            <a:off x="5353069" y="4068205"/>
            <a:ext cx="994593" cy="2579268"/>
          </a:xfrm>
          <a:prstGeom prst="bentArrow">
            <a:avLst>
              <a:gd name="adj1" fmla="val 6439"/>
              <a:gd name="adj2" fmla="val 11517"/>
              <a:gd name="adj3" fmla="val 36236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03F945-ED4C-8541-B123-A183505D379B}"/>
                  </a:ext>
                </a:extLst>
              </p:cNvPr>
              <p:cNvSpPr txBox="1"/>
              <p:nvPr/>
            </p:nvSpPr>
            <p:spPr>
              <a:xfrm>
                <a:off x="4177012" y="5878453"/>
                <a:ext cx="7005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（</a:t>
                </a:r>
                <a:r>
                  <a:rPr lang="en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包含好的和不好的假设</a:t>
                </a:r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，算法</a:t>
                </a:r>
                <a14:m>
                  <m:oMath xmlns:m="http://schemas.openxmlformats.org/officeDocument/2006/math">
                    <m:r>
                      <a:rPr lang="en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zh-CN" altLang="en-CN" dirty="0">
                    <a:solidFill>
                      <a:srgbClr val="FF0000"/>
                    </a:solidFill>
                    <a:latin typeface="+mn-ea"/>
                  </a:rPr>
                  <a:t>从中</a:t>
                </a:r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选择“最好”的作为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）</a:t>
                </a:r>
                <a:endParaRPr lang="en-CN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03F945-ED4C-8541-B123-A183505D3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12" y="5878453"/>
                <a:ext cx="7005898" cy="369332"/>
              </a:xfrm>
              <a:prstGeom prst="rect">
                <a:avLst/>
              </a:prstGeom>
              <a:blipFill>
                <a:blip r:embed="rId7"/>
                <a:stretch>
                  <a:fillRect l="-723" t="-6452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20496694-21F4-9046-912D-4BF8A7E80DA8}"/>
                  </a:ext>
                </a:extLst>
              </p:cNvPr>
              <p:cNvSpPr txBox="1"/>
              <p:nvPr/>
            </p:nvSpPr>
            <p:spPr>
              <a:xfrm>
                <a:off x="7570982" y="5015875"/>
                <a:ext cx="3898208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学习模型</a:t>
                </a:r>
                <a:r>
                  <a:rPr lang="en-US" altLang="zh-CN" sz="3200" spc="-10" dirty="0">
                    <a:solidFill>
                      <a:srgbClr val="FF0000"/>
                    </a:solidFill>
                    <a:latin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CN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N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CN" sz="32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20496694-21F4-9046-912D-4BF8A7E80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982" y="5015875"/>
                <a:ext cx="3898208" cy="633187"/>
              </a:xfrm>
              <a:prstGeom prst="rect">
                <a:avLst/>
              </a:prstGeom>
              <a:blipFill>
                <a:blip r:embed="rId8"/>
                <a:stretch>
                  <a:fillRect l="-3909" t="-6000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96247A3-0257-C642-A738-D4F0C89FE5AD}"/>
                  </a:ext>
                </a:extLst>
              </p:cNvPr>
              <p:cNvSpPr/>
              <p:nvPr/>
            </p:nvSpPr>
            <p:spPr>
              <a:xfrm>
                <a:off x="2006456" y="2166642"/>
                <a:ext cx="2724913" cy="889699"/>
              </a:xfrm>
              <a:prstGeom prst="roundRect">
                <a:avLst/>
              </a:prstGeom>
              <a:noFill/>
              <a:ln w="635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000" dirty="0">
                    <a:solidFill>
                      <a:schemeClr val="accent4">
                        <a:lumMod val="50000"/>
                      </a:schemeClr>
                    </a:solidFill>
                  </a:rPr>
                  <a:t>未知的目标函数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CN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96247A3-0257-C642-A738-D4F0C89FE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56" y="2166642"/>
                <a:ext cx="2724913" cy="88969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63500"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D790056-7314-F74B-8032-44040EAE758C}"/>
              </a:ext>
            </a:extLst>
          </p:cNvPr>
          <p:cNvSpPr txBox="1"/>
          <p:nvPr/>
        </p:nvSpPr>
        <p:spPr>
          <a:xfrm>
            <a:off x="1951592" y="3101113"/>
            <a:ext cx="334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（</a:t>
            </a:r>
            <a:r>
              <a:rPr lang="en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理想的信用卡批准公式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</a:t>
            </a:r>
            <a:endParaRPr lang="en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F2E7CC-4E76-364B-B630-3B2CBD11BC60}"/>
              </a:ext>
            </a:extLst>
          </p:cNvPr>
          <p:cNvCxnSpPr>
            <a:cxnSpLocks/>
          </p:cNvCxnSpPr>
          <p:nvPr/>
        </p:nvCxnSpPr>
        <p:spPr>
          <a:xfrm>
            <a:off x="3430805" y="3515216"/>
            <a:ext cx="0" cy="423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19">
            <a:extLst>
              <a:ext uri="{FF2B5EF4-FFF2-40B4-BE49-F238E27FC236}">
                <a16:creationId xmlns:a16="http://schemas.microsoft.com/office/drawing/2014/main" id="{8F37F229-5F13-7647-A2E4-2193AD6AB659}"/>
              </a:ext>
            </a:extLst>
          </p:cNvPr>
          <p:cNvSpPr txBox="1"/>
          <p:nvPr/>
        </p:nvSpPr>
        <p:spPr>
          <a:xfrm>
            <a:off x="6965479" y="827875"/>
            <a:ext cx="5019619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zh-CN" altLang="en-CN" sz="2800" spc="-10" dirty="0">
                <a:latin typeface="+mn-ea"/>
              </a:rPr>
              <a:t>选用</a:t>
            </a:r>
            <a:r>
              <a:rPr lang="zh-CN" altLang="en-US" sz="2800" spc="-10" dirty="0">
                <a:latin typeface="+mn-ea"/>
              </a:rPr>
              <a:t>哪一个</a:t>
            </a:r>
            <a:r>
              <a:rPr lang="zh-CN" altLang="en-US" sz="2800" spc="-10" dirty="0">
                <a:solidFill>
                  <a:srgbClr val="FF0000"/>
                </a:solidFill>
                <a:latin typeface="+mn-ea"/>
              </a:rPr>
              <a:t>学习算法</a:t>
            </a:r>
            <a:r>
              <a:rPr lang="zh-CN" altLang="en-US" sz="2800" spc="-10" dirty="0">
                <a:latin typeface="+mn-ea"/>
              </a:rPr>
              <a:t>？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zh-CN" altLang="en-US" sz="2800" spc="-10" dirty="0">
                <a:latin typeface="+mn-ea"/>
              </a:rPr>
              <a:t>使用哪一种</a:t>
            </a:r>
            <a:r>
              <a:rPr lang="zh-CN" altLang="en-US" sz="2800" spc="-10" dirty="0">
                <a:solidFill>
                  <a:srgbClr val="FF0000"/>
                </a:solidFill>
                <a:latin typeface="+mn-ea"/>
              </a:rPr>
              <a:t>参数配置</a:t>
            </a:r>
            <a:r>
              <a:rPr lang="zh-CN" altLang="en-US" sz="2800" spc="-10" dirty="0">
                <a:latin typeface="+mn-ea"/>
              </a:rPr>
              <a:t>？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8" name="文本框 119">
            <a:extLst>
              <a:ext uri="{FF2B5EF4-FFF2-40B4-BE49-F238E27FC236}">
                <a16:creationId xmlns:a16="http://schemas.microsoft.com/office/drawing/2014/main" id="{640EAD77-3819-3741-9DC3-86A5BB69FB04}"/>
              </a:ext>
            </a:extLst>
          </p:cNvPr>
          <p:cNvSpPr txBox="1"/>
          <p:nvPr/>
        </p:nvSpPr>
        <p:spPr>
          <a:xfrm>
            <a:off x="7983593" y="2229634"/>
            <a:ext cx="2353028" cy="565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sz="2800" spc="-10" dirty="0">
                <a:latin typeface="+mn-ea"/>
              </a:rPr>
              <a:t>模型</a:t>
            </a:r>
            <a:r>
              <a:rPr lang="zh-CN" altLang="en-US" sz="2800" spc="-10" dirty="0">
                <a:latin typeface="+mn-ea"/>
              </a:rPr>
              <a:t>选择问题</a:t>
            </a:r>
            <a:endParaRPr lang="en-US" altLang="zh-CN" sz="2800" spc="-10" dirty="0">
              <a:latin typeface="+mn-ea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CAE875-27E9-CD40-AB08-7F62336F5872}"/>
              </a:ext>
            </a:extLst>
          </p:cNvPr>
          <p:cNvCxnSpPr>
            <a:cxnSpLocks/>
          </p:cNvCxnSpPr>
          <p:nvPr/>
        </p:nvCxnSpPr>
        <p:spPr>
          <a:xfrm>
            <a:off x="9069605" y="1867615"/>
            <a:ext cx="0" cy="338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E8DEEE-A20D-2D4E-9BC5-921968F1E608}"/>
              </a:ext>
            </a:extLst>
          </p:cNvPr>
          <p:cNvCxnSpPr>
            <a:cxnSpLocks/>
          </p:cNvCxnSpPr>
          <p:nvPr/>
        </p:nvCxnSpPr>
        <p:spPr>
          <a:xfrm>
            <a:off x="9104747" y="2820840"/>
            <a:ext cx="0" cy="338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19">
            <a:extLst>
              <a:ext uri="{FF2B5EF4-FFF2-40B4-BE49-F238E27FC236}">
                <a16:creationId xmlns:a16="http://schemas.microsoft.com/office/drawing/2014/main" id="{B6819C4A-CBEF-E146-B36B-FEA2CD6C2564}"/>
              </a:ext>
            </a:extLst>
          </p:cNvPr>
          <p:cNvSpPr txBox="1"/>
          <p:nvPr/>
        </p:nvSpPr>
        <p:spPr>
          <a:xfrm>
            <a:off x="6949896" y="3108017"/>
            <a:ext cx="50196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zh-CN" altLang="en-CN" sz="2800" spc="-10" dirty="0">
                <a:latin typeface="+mn-ea"/>
              </a:rPr>
              <a:t>如何</a:t>
            </a:r>
            <a:r>
              <a:rPr lang="zh-CN" altLang="en-US" sz="2800" spc="-10" dirty="0">
                <a:latin typeface="+mn-ea"/>
              </a:rPr>
              <a:t>评估模型的好坏？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00AD10-58FE-4CE8-93BC-21AC4D5D650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07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5059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566961" y="2966798"/>
                <a:ext cx="11403926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2800" spc="-10" dirty="0">
                    <a:latin typeface="+mn-ea"/>
                  </a:rPr>
                  <a:t>满足上述优化问题的假设称为正则化假设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。且该优化问题可等价转化为：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2966798"/>
                <a:ext cx="11403926" cy="1082604"/>
              </a:xfrm>
              <a:prstGeom prst="rect">
                <a:avLst/>
              </a:prstGeom>
              <a:blipFill>
                <a:blip r:embed="rId3"/>
                <a:stretch>
                  <a:fillRect l="-890" t="-2326" r="-890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A37D1A8-A271-FF49-AC1A-2F8FF2CD40F5}"/>
              </a:ext>
            </a:extLst>
          </p:cNvPr>
          <p:cNvSpPr/>
          <p:nvPr/>
        </p:nvSpPr>
        <p:spPr>
          <a:xfrm>
            <a:off x="1671143" y="927144"/>
            <a:ext cx="8387254" cy="19142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30C4DF20-2FFD-6F4F-8A11-A532E16529F8}"/>
                  </a:ext>
                </a:extLst>
              </p:cNvPr>
              <p:cNvSpPr txBox="1"/>
              <p:nvPr/>
            </p:nvSpPr>
            <p:spPr>
              <a:xfrm>
                <a:off x="1765739" y="886624"/>
                <a:ext cx="7806619" cy="564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≡{</m:t>
                    </m:r>
                    <m:r>
                      <a:rPr lang="en-US" altLang="zh-CN" sz="2800" b="1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 spc="-1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 spc="-1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 spc="-1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10+1</m:t>
                        </m:r>
                      </m:sup>
                    </m:sSup>
                    <m:r>
                      <a:rPr lang="en-US" altLang="zh-CN" sz="2800" b="0" i="0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zh-CN" altLang="en-US" sz="2800" i="1" spc="-1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且</m:t>
                    </m:r>
                    <m:sSub>
                      <m:sSubPr>
                        <m:ctrlPr>
                          <a:rPr lang="en-US" altLang="zh-CN" sz="2800" i="1" spc="-1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spc="-1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pc="-1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sz="2800" b="0" i="1" spc="-1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30C4DF20-2FFD-6F4F-8A11-A532E165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39" y="886624"/>
                <a:ext cx="7806619" cy="564706"/>
              </a:xfrm>
              <a:prstGeom prst="rect">
                <a:avLst/>
              </a:prstGeom>
              <a:blipFill>
                <a:blip r:embed="rId4"/>
                <a:stretch>
                  <a:fillRect l="-1626" t="-4348" r="-6179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70A9E-4273-1F48-918D-82B205954BD4}"/>
                  </a:ext>
                </a:extLst>
              </p:cNvPr>
              <p:cNvSpPr txBox="1"/>
              <p:nvPr/>
            </p:nvSpPr>
            <p:spPr>
              <a:xfrm>
                <a:off x="3856335" y="1467071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70A9E-4273-1F48-918D-82B205954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335" y="1467071"/>
                <a:ext cx="2590893" cy="523220"/>
              </a:xfrm>
              <a:prstGeom prst="rect">
                <a:avLst/>
              </a:prstGeom>
              <a:blipFill>
                <a:blip r:embed="rId5"/>
                <a:stretch>
                  <a:fillRect l="-4878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32645E-D6F8-8048-B9FD-1982CACAA8AB}"/>
                  </a:ext>
                </a:extLst>
              </p:cNvPr>
              <p:cNvSpPr txBox="1"/>
              <p:nvPr/>
            </p:nvSpPr>
            <p:spPr>
              <a:xfrm>
                <a:off x="3393927" y="1873685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32645E-D6F8-8048-B9FD-1982CACAA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927" y="1873685"/>
                <a:ext cx="17578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23C5EF-60F1-C54F-B1A5-59C62DF9BBF7}"/>
                  </a:ext>
                </a:extLst>
              </p:cNvPr>
              <p:cNvSpPr txBox="1"/>
              <p:nvPr/>
            </p:nvSpPr>
            <p:spPr>
              <a:xfrm>
                <a:off x="3883213" y="2244542"/>
                <a:ext cx="4810564" cy="626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s.t.</a:t>
                </a:r>
                <a:r>
                  <a:rPr lang="en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i="1" spc="-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pc="-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23C5EF-60F1-C54F-B1A5-59C62DF9B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213" y="2244542"/>
                <a:ext cx="4810564" cy="626775"/>
              </a:xfrm>
              <a:prstGeom prst="rect">
                <a:avLst/>
              </a:prstGeom>
              <a:blipFill>
                <a:blip r:embed="rId7"/>
                <a:stretch>
                  <a:fillRect l="-2632" t="-94118" b="-1509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B27CA-6D43-9C40-BE32-38C41BAEE2BA}"/>
                  </a:ext>
                </a:extLst>
              </p:cNvPr>
              <p:cNvSpPr txBox="1"/>
              <p:nvPr/>
            </p:nvSpPr>
            <p:spPr>
              <a:xfrm>
                <a:off x="3391730" y="3621716"/>
                <a:ext cx="5459707" cy="581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B27CA-6D43-9C40-BE32-38C41BAEE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30" y="3621716"/>
                <a:ext cx="5459707" cy="581313"/>
              </a:xfrm>
              <a:prstGeom prst="rect">
                <a:avLst/>
              </a:prstGeom>
              <a:blipFill>
                <a:blip r:embed="rId8"/>
                <a:stretch>
                  <a:fillRect l="-2320" t="-113043" b="-1695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34F015-63F1-4F4E-B815-5283C2DF6C27}"/>
                  </a:ext>
                </a:extLst>
              </p:cNvPr>
              <p:cNvSpPr txBox="1"/>
              <p:nvPr/>
            </p:nvSpPr>
            <p:spPr>
              <a:xfrm>
                <a:off x="2929322" y="4107160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34F015-63F1-4F4E-B815-5283C2DF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322" y="4107160"/>
                <a:ext cx="1757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119">
                <a:extLst>
                  <a:ext uri="{FF2B5EF4-FFF2-40B4-BE49-F238E27FC236}">
                    <a16:creationId xmlns:a16="http://schemas.microsoft.com/office/drawing/2014/main" id="{69004794-AD7D-9F4A-B142-A9050B89D40A}"/>
                  </a:ext>
                </a:extLst>
              </p:cNvPr>
              <p:cNvSpPr txBox="1"/>
              <p:nvPr/>
            </p:nvSpPr>
            <p:spPr>
              <a:xfrm>
                <a:off x="1052484" y="4517515"/>
                <a:ext cx="10918403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其中，</a:t>
                </a:r>
                <a:r>
                  <a:rPr lang="zh-CN" altLang="en-US" sz="2800" spc="-10" dirty="0">
                    <a:ea typeface="Cambria Math" panose="02040503050406030204" pitchFamily="18" charset="0"/>
                  </a:rPr>
                  <a:t> 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正则化参数 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为一可调系数。对于多项式拟合，该优化问题为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39" name="文本框 119">
                <a:extLst>
                  <a:ext uri="{FF2B5EF4-FFF2-40B4-BE49-F238E27FC236}">
                    <a16:creationId xmlns:a16="http://schemas.microsoft.com/office/drawing/2014/main" id="{69004794-AD7D-9F4A-B142-A9050B89D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84" y="4517515"/>
                <a:ext cx="10918403" cy="565539"/>
              </a:xfrm>
              <a:prstGeom prst="rect">
                <a:avLst/>
              </a:prstGeom>
              <a:blipFill>
                <a:blip r:embed="rId10"/>
                <a:stretch>
                  <a:fillRect l="-1279" t="-4348" r="-581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E0AF1-81FC-694B-B004-30E007A9BE4A}"/>
                  </a:ext>
                </a:extLst>
              </p:cNvPr>
              <p:cNvSpPr txBox="1"/>
              <p:nvPr/>
            </p:nvSpPr>
            <p:spPr>
              <a:xfrm>
                <a:off x="3004285" y="5130630"/>
                <a:ext cx="7458810" cy="542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2800" b="1" i="1" spc="-1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b="0" i="1" spc="-1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b="1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800" b="1" i="1" spc="-1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E0AF1-81FC-694B-B004-30E007A9B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85" y="5130630"/>
                <a:ext cx="7458810" cy="542521"/>
              </a:xfrm>
              <a:prstGeom prst="rect">
                <a:avLst/>
              </a:prstGeom>
              <a:blipFill>
                <a:blip r:embed="rId11"/>
                <a:stretch>
                  <a:fillRect l="-1701" t="-120930" b="-1883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648113-0B36-3A47-AD1A-73E5BFD450A2}"/>
                  </a:ext>
                </a:extLst>
              </p:cNvPr>
              <p:cNvSpPr txBox="1"/>
              <p:nvPr/>
            </p:nvSpPr>
            <p:spPr>
              <a:xfrm>
                <a:off x="2641678" y="5606332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648113-0B36-3A47-AD1A-73E5BFD4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78" y="5606332"/>
                <a:ext cx="17578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119">
                <a:extLst>
                  <a:ext uri="{FF2B5EF4-FFF2-40B4-BE49-F238E27FC236}">
                    <a16:creationId xmlns:a16="http://schemas.microsoft.com/office/drawing/2014/main" id="{C2BFA9FC-3F30-0747-AECC-8927A20AF0E9}"/>
                  </a:ext>
                </a:extLst>
              </p:cNvPr>
              <p:cNvSpPr txBox="1"/>
              <p:nvPr/>
            </p:nvSpPr>
            <p:spPr>
              <a:xfrm>
                <a:off x="6955024" y="5810659"/>
                <a:ext cx="1896413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zh-CN" sz="2800" b="1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spc="-10" dirty="0">
                    <a:solidFill>
                      <a:srgbClr val="FF0000"/>
                    </a:solidFill>
                    <a:latin typeface="+mn-ea"/>
                  </a:rPr>
                  <a:t>正则项</a:t>
                </a:r>
                <a:endParaRPr lang="en-US" altLang="zh-CN" sz="2800" b="1" spc="-1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2" name="文本框 119">
                <a:extLst>
                  <a:ext uri="{FF2B5EF4-FFF2-40B4-BE49-F238E27FC236}">
                    <a16:creationId xmlns:a16="http://schemas.microsoft.com/office/drawing/2014/main" id="{C2BFA9FC-3F30-0747-AECC-8927A20A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24" y="5810659"/>
                <a:ext cx="1896413" cy="565539"/>
              </a:xfrm>
              <a:prstGeom prst="rect">
                <a:avLst/>
              </a:prstGeom>
              <a:blipFill>
                <a:blip r:embed="rId13"/>
                <a:stretch>
                  <a:fillRect l="-1333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740C1A-9272-B24D-8E5A-0A128FFED64B}"/>
              </a:ext>
            </a:extLst>
          </p:cNvPr>
          <p:cNvCxnSpPr>
            <a:cxnSpLocks/>
          </p:cNvCxnSpPr>
          <p:nvPr/>
        </p:nvCxnSpPr>
        <p:spPr>
          <a:xfrm>
            <a:off x="7676535" y="5606332"/>
            <a:ext cx="0" cy="3177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13448B-A7A3-405C-8959-E16795DA9DD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36" grpId="0"/>
      <p:bldP spid="36" grpId="1"/>
      <p:bldP spid="39" grpId="0"/>
      <p:bldP spid="40" grpId="0"/>
      <p:bldP spid="41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5059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261964" y="1893163"/>
                <a:ext cx="11403926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CN" sz="2800" spc="-10" dirty="0">
                    <a:latin typeface="+mn-ea"/>
                  </a:rPr>
                  <a:t>通过</a:t>
                </a:r>
                <a:r>
                  <a:rPr lang="zh-CN" altLang="en-US" sz="2800" spc="-10" dirty="0">
                    <a:latin typeface="+mn-ea"/>
                  </a:rPr>
                  <a:t>调节正则化参数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的值，可实现从过拟合到</a:t>
                </a:r>
                <a:r>
                  <a:rPr lang="zh-CN" altLang="en-CN" sz="2800" spc="-10" dirty="0">
                    <a:latin typeface="+mn-ea"/>
                  </a:rPr>
                  <a:t>欠拟合</a:t>
                </a:r>
                <a:r>
                  <a:rPr lang="zh-CN" altLang="en-US" sz="2800" spc="-10" dirty="0">
                    <a:latin typeface="+mn-ea"/>
                  </a:rPr>
                  <a:t>的调节：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64" y="1893163"/>
                <a:ext cx="11403926" cy="565539"/>
              </a:xfrm>
              <a:prstGeom prst="rect">
                <a:avLst/>
              </a:prstGeom>
              <a:blipFill>
                <a:blip r:embed="rId3"/>
                <a:stretch>
                  <a:fillRect l="-890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E0AF1-81FC-694B-B004-30E007A9BE4A}"/>
                  </a:ext>
                </a:extLst>
              </p:cNvPr>
              <p:cNvSpPr txBox="1"/>
              <p:nvPr/>
            </p:nvSpPr>
            <p:spPr>
              <a:xfrm>
                <a:off x="3291929" y="955435"/>
                <a:ext cx="7458810" cy="542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b="1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800" b="1" i="1" spc="-1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E0AF1-81FC-694B-B004-30E007A9B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929" y="955435"/>
                <a:ext cx="7458810" cy="542521"/>
              </a:xfrm>
              <a:prstGeom prst="rect">
                <a:avLst/>
              </a:prstGeom>
              <a:blipFill>
                <a:blip r:embed="rId4"/>
                <a:stretch>
                  <a:fillRect l="-1701" t="-118182" b="-18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648113-0B36-3A47-AD1A-73E5BFD450A2}"/>
                  </a:ext>
                </a:extLst>
              </p:cNvPr>
              <p:cNvSpPr txBox="1"/>
              <p:nvPr/>
            </p:nvSpPr>
            <p:spPr>
              <a:xfrm>
                <a:off x="2929322" y="1431137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648113-0B36-3A47-AD1A-73E5BFD4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322" y="1431137"/>
                <a:ext cx="17578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ED4FF8C-2C21-B04C-B635-3885309EA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689465"/>
            <a:ext cx="10922000" cy="32131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4D804F-5531-4813-B15F-022F0DDAA0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81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566961" y="1296213"/>
                <a:ext cx="11403926" cy="1226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CN" sz="3200" spc="-10" dirty="0">
                    <a:solidFill>
                      <a:schemeClr val="accent1"/>
                    </a:solidFill>
                    <a:latin typeface="+mn-ea"/>
                  </a:rPr>
                  <a:t>测验</a:t>
                </a:r>
                <a:r>
                  <a:rPr lang="zh-CN" altLang="en-US" sz="3200" spc="-10" dirty="0">
                    <a:solidFill>
                      <a:schemeClr val="accent1"/>
                    </a:solidFill>
                    <a:latin typeface="+mn-ea"/>
                  </a:rPr>
                  <a:t>：</a:t>
                </a:r>
                <a:r>
                  <a:rPr lang="zh-CN" altLang="en-US" sz="3200" spc="-10" dirty="0">
                    <a:latin typeface="+mn-ea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，下面哪个假设权重向量（</a:t>
                </a:r>
                <a14:m>
                  <m:oMath xmlns:m="http://schemas.openxmlformats.org/officeDocument/2006/math">
                    <m:r>
                      <a:rPr lang="en-US" altLang="zh-CN" sz="3200" b="1" i="1" spc="-1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sz="3200" spc="-10" dirty="0">
                    <a:latin typeface="+mn-ea"/>
                  </a:rPr>
                  <a:t>）不属于正则化假设集合</a:t>
                </a:r>
                <a14:m>
                  <m:oMath xmlns:m="http://schemas.openxmlformats.org/officeDocument/2006/math">
                    <m:r>
                      <a:rPr lang="en-US" altLang="zh-CN" sz="320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1296213"/>
                <a:ext cx="11403926" cy="1226105"/>
              </a:xfrm>
              <a:prstGeom prst="rect">
                <a:avLst/>
              </a:prstGeom>
              <a:blipFill>
                <a:blip r:embed="rId3"/>
                <a:stretch>
                  <a:fillRect l="-1224" t="-3093" b="-164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2A57D057-9485-A040-8E44-FC66806E96D1}"/>
                  </a:ext>
                </a:extLst>
              </p:cNvPr>
              <p:cNvSpPr txBox="1"/>
              <p:nvPr/>
            </p:nvSpPr>
            <p:spPr>
              <a:xfrm>
                <a:off x="1473637" y="2796839"/>
                <a:ext cx="5688725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spc="-10" dirty="0">
                    <a:latin typeface="+mn-ea"/>
                  </a:rPr>
                  <a:t>A.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=[0, 0, …, 0]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2A57D057-9485-A040-8E44-FC66806E9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37" y="2796839"/>
                <a:ext cx="5688725" cy="632161"/>
              </a:xfrm>
              <a:prstGeom prst="rect">
                <a:avLst/>
              </a:prstGeom>
              <a:blipFill>
                <a:blip r:embed="rId4"/>
                <a:stretch>
                  <a:fillRect l="-2679" t="-588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227CC3B7-E489-124D-A937-6BD3A3DCE2FF}"/>
                  </a:ext>
                </a:extLst>
              </p:cNvPr>
              <p:cNvSpPr txBox="1"/>
              <p:nvPr/>
            </p:nvSpPr>
            <p:spPr>
              <a:xfrm>
                <a:off x="1473637" y="3522218"/>
                <a:ext cx="5688725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spc="-10" dirty="0">
                    <a:latin typeface="+mn-ea"/>
                  </a:rPr>
                  <a:t>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=[1, 0, …, 0]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227CC3B7-E489-124D-A937-6BD3A3DCE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37" y="3522218"/>
                <a:ext cx="5688725" cy="632161"/>
              </a:xfrm>
              <a:prstGeom prst="rect">
                <a:avLst/>
              </a:prstGeom>
              <a:blipFill>
                <a:blip r:embed="rId5"/>
                <a:stretch>
                  <a:fillRect l="-2679" t="-4000" b="-3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059438E1-12F8-B641-ABA2-2049227265B2}"/>
                  </a:ext>
                </a:extLst>
              </p:cNvPr>
              <p:cNvSpPr txBox="1"/>
              <p:nvPr/>
            </p:nvSpPr>
            <p:spPr>
              <a:xfrm>
                <a:off x="1473637" y="4335683"/>
                <a:ext cx="5688725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spc="-10" dirty="0">
                    <a:latin typeface="+mn-ea"/>
                  </a:rPr>
                  <a:t>C.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=[1, 1, …, 1]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059438E1-12F8-B641-ABA2-204922726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37" y="4335683"/>
                <a:ext cx="5688725" cy="632161"/>
              </a:xfrm>
              <a:prstGeom prst="rect">
                <a:avLst/>
              </a:prstGeom>
              <a:blipFill>
                <a:blip r:embed="rId6"/>
                <a:stretch>
                  <a:fillRect l="-2679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F3259F84-7DD7-EA40-9E43-334CADBBCF7A}"/>
                  </a:ext>
                </a:extLst>
              </p:cNvPr>
              <p:cNvSpPr txBox="1"/>
              <p:nvPr/>
            </p:nvSpPr>
            <p:spPr>
              <a:xfrm>
                <a:off x="1473637" y="4914334"/>
                <a:ext cx="7985673" cy="12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spc="-10" dirty="0">
                    <a:latin typeface="+mn-ea"/>
                  </a:rPr>
                  <a:t>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=[</m:t>
                    </m:r>
                    <m:rad>
                      <m:radPr>
                        <m:degHide m:val="on"/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b="0" i="1" spc="-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pc="-1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3200" b="0" i="1" spc="-1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ra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ra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 …,</m:t>
                    </m:r>
                    <m:rad>
                      <m:radPr>
                        <m:degHide m:val="on"/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ra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F3259F84-7DD7-EA40-9E43-334CADBBC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37" y="4914334"/>
                <a:ext cx="7985673" cy="1294906"/>
              </a:xfrm>
              <a:prstGeom prst="rect">
                <a:avLst/>
              </a:prstGeom>
              <a:blipFill>
                <a:blip r:embed="rId7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314">
            <a:extLst>
              <a:ext uri="{FF2B5EF4-FFF2-40B4-BE49-F238E27FC236}">
                <a16:creationId xmlns:a16="http://schemas.microsoft.com/office/drawing/2014/main" id="{55225503-D35C-4A4A-BAA5-A0527ABB7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41" y="4335683"/>
            <a:ext cx="1177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5C04C4-C64F-4DD0-977A-0EC8FFD3CB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02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2500770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从给定的特征集合中</a:t>
            </a: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选择相关特征子集</a:t>
            </a:r>
            <a:r>
              <a:rPr lang="zh-CN" altLang="en-US" sz="3200" spc="-10" dirty="0">
                <a:latin typeface="+mn-ea"/>
              </a:rPr>
              <a:t>的过程，叫</a:t>
            </a:r>
            <a:r>
              <a:rPr lang="zh-CN" altLang="en-US" sz="3200" b="1" spc="-10" dirty="0">
                <a:solidFill>
                  <a:srgbClr val="FF0000"/>
                </a:solidFill>
                <a:latin typeface="+mn-ea"/>
              </a:rPr>
              <a:t>特征选择</a:t>
            </a:r>
            <a:endParaRPr lang="en-US" altLang="zh-CN" sz="3200" b="1" spc="-1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9D2881AB-62BD-2540-9A5B-82839F9D3458}"/>
              </a:ext>
            </a:extLst>
          </p:cNvPr>
          <p:cNvSpPr txBox="1"/>
          <p:nvPr/>
        </p:nvSpPr>
        <p:spPr>
          <a:xfrm>
            <a:off x="566961" y="815878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特征是在观测现象中的独立、可测量的属性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DF16E39C-CC51-6445-9596-989C5D17BFC9}"/>
              </a:ext>
            </a:extLst>
          </p:cNvPr>
          <p:cNvSpPr txBox="1"/>
          <p:nvPr/>
        </p:nvSpPr>
        <p:spPr>
          <a:xfrm>
            <a:off x="1045932" y="1454491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对当前学习任务有用的属性称为“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相关特征</a:t>
            </a:r>
            <a:r>
              <a:rPr lang="zh-CN" altLang="en-US" sz="2800" spc="-10" dirty="0">
                <a:latin typeface="+mn-ea"/>
              </a:rPr>
              <a:t>”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4DF8AA30-5550-A04F-AFDA-FB9C3EEB6025}"/>
              </a:ext>
            </a:extLst>
          </p:cNvPr>
          <p:cNvSpPr txBox="1"/>
          <p:nvPr/>
        </p:nvSpPr>
        <p:spPr>
          <a:xfrm>
            <a:off x="1045932" y="1974368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对当前学习任务没用的属性称为“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无关特征</a:t>
            </a:r>
            <a:r>
              <a:rPr lang="zh-CN" altLang="en-US" sz="2800" spc="-10" dirty="0">
                <a:latin typeface="+mn-ea"/>
              </a:rPr>
              <a:t>”</a:t>
            </a:r>
            <a:endParaRPr lang="en-US" altLang="zh-CN" sz="2800" spc="-1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72D7DE-6634-A64F-9972-3EE5A2E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54" y="3849928"/>
            <a:ext cx="3913459" cy="2435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DC29D-5AF1-EE4D-99CE-A87563F0B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66" y="3849928"/>
            <a:ext cx="3738942" cy="2435690"/>
          </a:xfrm>
          <a:prstGeom prst="rect">
            <a:avLst/>
          </a:prstGeom>
        </p:spPr>
      </p:pic>
      <p:sp>
        <p:nvSpPr>
          <p:cNvPr id="10" name="文本框 119">
            <a:extLst>
              <a:ext uri="{FF2B5EF4-FFF2-40B4-BE49-F238E27FC236}">
                <a16:creationId xmlns:a16="http://schemas.microsoft.com/office/drawing/2014/main" id="{15DCA962-36DA-AC4C-9012-6CEABFF2F38B}"/>
              </a:ext>
            </a:extLst>
          </p:cNvPr>
          <p:cNvSpPr txBox="1"/>
          <p:nvPr/>
        </p:nvSpPr>
        <p:spPr>
          <a:xfrm>
            <a:off x="2577046" y="6285618"/>
            <a:ext cx="189770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-10" dirty="0">
                <a:solidFill>
                  <a:schemeClr val="accent1"/>
                </a:solidFill>
                <a:latin typeface="+mn-ea"/>
              </a:rPr>
              <a:t>白细胞图像</a:t>
            </a:r>
            <a:endParaRPr lang="en-US" altLang="zh-CN" sz="24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1" name="文本框 119">
            <a:extLst>
              <a:ext uri="{FF2B5EF4-FFF2-40B4-BE49-F238E27FC236}">
                <a16:creationId xmlns:a16="http://schemas.microsoft.com/office/drawing/2014/main" id="{7F731308-908D-884A-A1CC-0F734D06570C}"/>
              </a:ext>
            </a:extLst>
          </p:cNvPr>
          <p:cNvSpPr txBox="1"/>
          <p:nvPr/>
        </p:nvSpPr>
        <p:spPr>
          <a:xfrm>
            <a:off x="7058390" y="6261876"/>
            <a:ext cx="189770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-10" dirty="0">
                <a:solidFill>
                  <a:schemeClr val="accent1"/>
                </a:solidFill>
                <a:latin typeface="+mn-ea"/>
              </a:rPr>
              <a:t>红细胞图像</a:t>
            </a:r>
            <a:endParaRPr lang="en-US" altLang="zh-CN" sz="24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19">
            <a:extLst>
              <a:ext uri="{FF2B5EF4-FFF2-40B4-BE49-F238E27FC236}">
                <a16:creationId xmlns:a16="http://schemas.microsoft.com/office/drawing/2014/main" id="{CB325D67-7746-1448-8D08-E25882E5F6A4}"/>
              </a:ext>
            </a:extLst>
          </p:cNvPr>
          <p:cNvSpPr txBox="1"/>
          <p:nvPr/>
        </p:nvSpPr>
        <p:spPr>
          <a:xfrm>
            <a:off x="566961" y="3151316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例子：基于</a:t>
            </a:r>
            <a:r>
              <a:rPr lang="en-US" altLang="zh-CN" sz="3200" spc="-10" dirty="0">
                <a:latin typeface="+mn-ea"/>
              </a:rPr>
              <a:t>SVM</a:t>
            </a:r>
            <a:r>
              <a:rPr lang="zh-CN" altLang="en-US" sz="3200" spc="-10" dirty="0">
                <a:latin typeface="+mn-ea"/>
              </a:rPr>
              <a:t>的红、白细胞识别</a:t>
            </a:r>
            <a:endParaRPr lang="en-US" altLang="zh-CN" sz="3200" b="1" spc="-1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9CDECA9-2AF0-4E8D-B92A-9AF09615DE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3446DEDE-1BC2-7644-B9CA-453AF120B180}"/>
              </a:ext>
            </a:extLst>
          </p:cNvPr>
          <p:cNvSpPr txBox="1"/>
          <p:nvPr/>
        </p:nvSpPr>
        <p:spPr>
          <a:xfrm>
            <a:off x="566961" y="797765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基于</a:t>
            </a:r>
            <a:r>
              <a:rPr lang="en-US" altLang="zh-CN" sz="3200" spc="-10" dirty="0">
                <a:latin typeface="+mn-ea"/>
              </a:rPr>
              <a:t>SVM</a:t>
            </a:r>
            <a:r>
              <a:rPr lang="zh-CN" altLang="en-US" sz="3200" spc="-10" dirty="0">
                <a:latin typeface="+mn-ea"/>
              </a:rPr>
              <a:t>的红、白细胞识别</a:t>
            </a:r>
            <a:endParaRPr lang="en-US" altLang="zh-CN" sz="3200" b="1" spc="-1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C7AEBC-509A-E240-9514-421D8D9BA33B}"/>
              </a:ext>
            </a:extLst>
          </p:cNvPr>
          <p:cNvGrpSpPr/>
          <p:nvPr/>
        </p:nvGrpSpPr>
        <p:grpSpPr>
          <a:xfrm>
            <a:off x="6360365" y="744944"/>
            <a:ext cx="5341805" cy="5991735"/>
            <a:chOff x="6268924" y="744944"/>
            <a:chExt cx="5341805" cy="59917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2F0F03-3AE0-2B4D-A9AF-376B82C8A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8924" y="764715"/>
              <a:ext cx="5341805" cy="59719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468E81-4774-6A49-94D7-E5994ABA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8924" y="744944"/>
              <a:ext cx="647700" cy="3175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45C0AD-7519-6649-8FA9-1896FA9EC5B2}"/>
              </a:ext>
            </a:extLst>
          </p:cNvPr>
          <p:cNvSpPr txBox="1"/>
          <p:nvPr/>
        </p:nvSpPr>
        <p:spPr>
          <a:xfrm>
            <a:off x="566961" y="1536417"/>
            <a:ext cx="4671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spc="-10" dirty="0">
                <a:latin typeface="+mn-ea"/>
              </a:rPr>
              <a:t>特征集合：</a:t>
            </a:r>
            <a:endParaRPr lang="en-C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49F5F-4839-7E49-B3B1-AB12892ED7B9}"/>
              </a:ext>
            </a:extLst>
          </p:cNvPr>
          <p:cNvSpPr txBox="1"/>
          <p:nvPr/>
        </p:nvSpPr>
        <p:spPr>
          <a:xfrm>
            <a:off x="566960" y="2165102"/>
            <a:ext cx="51284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面积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周长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圆形度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纹理特征：灰度共生矩阵等</a:t>
            </a:r>
            <a:endParaRPr lang="en-C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A5EDF0-707B-4842-B489-511ED50EF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00" y="4433574"/>
            <a:ext cx="4671424" cy="18158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9C75A5-8A0C-5441-A10E-3EDA72D393C3}"/>
              </a:ext>
            </a:extLst>
          </p:cNvPr>
          <p:cNvSpPr txBox="1"/>
          <p:nvPr/>
        </p:nvSpPr>
        <p:spPr>
          <a:xfrm>
            <a:off x="1625866" y="3992568"/>
            <a:ext cx="2692134" cy="4308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200" b="1" spc="-10" dirty="0">
                <a:latin typeface="+mn-ea"/>
              </a:rPr>
              <a:t>灰度共生矩阵相关性</a:t>
            </a:r>
            <a:endParaRPr lang="en-CN" sz="2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3D46E-8FEB-AA49-98FF-1C57D789FDF3}"/>
              </a:ext>
            </a:extLst>
          </p:cNvPr>
          <p:cNvSpPr txBox="1"/>
          <p:nvPr/>
        </p:nvSpPr>
        <p:spPr>
          <a:xfrm>
            <a:off x="9795895" y="800901"/>
            <a:ext cx="1893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CN" altLang="en-US" sz="2000" b="1" spc="-10" dirty="0">
                <a:solidFill>
                  <a:srgbClr val="FF0000"/>
                </a:solidFill>
                <a:latin typeface="+mn-ea"/>
              </a:rPr>
              <a:t>红细胞特征</a:t>
            </a:r>
            <a:endParaRPr lang="en-US" altLang="zh-CN" sz="2000" b="1" spc="-1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CN" altLang="en-US" sz="2000" b="1" spc="-10" dirty="0">
                <a:solidFill>
                  <a:srgbClr val="0432FF"/>
                </a:solidFill>
                <a:latin typeface="+mn-ea"/>
              </a:rPr>
              <a:t>白细胞特征</a:t>
            </a:r>
            <a:endParaRPr lang="en-US" altLang="zh-CN" sz="2000" b="1" spc="-10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6112B3-8BCA-4B3A-A14E-54F2F76082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666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3446DEDE-1BC2-7644-B9CA-453AF120B180}"/>
              </a:ext>
            </a:extLst>
          </p:cNvPr>
          <p:cNvSpPr txBox="1"/>
          <p:nvPr/>
        </p:nvSpPr>
        <p:spPr>
          <a:xfrm>
            <a:off x="566961" y="797765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例子：红、白细胞识别</a:t>
            </a:r>
            <a:endParaRPr lang="en-US" altLang="zh-CN" sz="3200" b="1" spc="-1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5C0AD-7519-6649-8FA9-1896FA9EC5B2}"/>
              </a:ext>
            </a:extLst>
          </p:cNvPr>
          <p:cNvSpPr txBox="1"/>
          <p:nvPr/>
        </p:nvSpPr>
        <p:spPr>
          <a:xfrm>
            <a:off x="566961" y="1536417"/>
            <a:ext cx="4671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spc="-10" dirty="0">
                <a:latin typeface="+mn-ea"/>
              </a:rPr>
              <a:t>特征集合：</a:t>
            </a:r>
            <a:endParaRPr lang="en-C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49F5F-4839-7E49-B3B1-AB12892ED7B9}"/>
              </a:ext>
            </a:extLst>
          </p:cNvPr>
          <p:cNvSpPr txBox="1"/>
          <p:nvPr/>
        </p:nvSpPr>
        <p:spPr>
          <a:xfrm>
            <a:off x="566960" y="2165102"/>
            <a:ext cx="51284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面积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周长  （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冗余特征</a:t>
            </a:r>
            <a:r>
              <a:rPr lang="zh-CN" altLang="en-US" sz="2800" spc="-10" dirty="0"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圆形度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纹理特征：灰度共生矩阵等</a:t>
            </a:r>
            <a:endParaRPr lang="en-CN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502679-3580-3341-9FCA-8F09C00B8679}"/>
              </a:ext>
            </a:extLst>
          </p:cNvPr>
          <p:cNvSpPr/>
          <p:nvPr/>
        </p:nvSpPr>
        <p:spPr>
          <a:xfrm>
            <a:off x="1018903" y="2165102"/>
            <a:ext cx="992777" cy="4997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C8F633-01FF-E842-834F-BF5D91D5AFDD}"/>
              </a:ext>
            </a:extLst>
          </p:cNvPr>
          <p:cNvSpPr/>
          <p:nvPr/>
        </p:nvSpPr>
        <p:spPr>
          <a:xfrm>
            <a:off x="1018902" y="3032718"/>
            <a:ext cx="1306287" cy="4997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文本框 119">
            <a:extLst>
              <a:ext uri="{FF2B5EF4-FFF2-40B4-BE49-F238E27FC236}">
                <a16:creationId xmlns:a16="http://schemas.microsoft.com/office/drawing/2014/main" id="{BEDB1557-1EF3-2B4F-A8AF-20C345A3F71D}"/>
              </a:ext>
            </a:extLst>
          </p:cNvPr>
          <p:cNvSpPr txBox="1"/>
          <p:nvPr/>
        </p:nvSpPr>
        <p:spPr>
          <a:xfrm>
            <a:off x="8007244" y="4087679"/>
            <a:ext cx="189770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-10" dirty="0">
                <a:solidFill>
                  <a:schemeClr val="accent1"/>
                </a:solidFill>
                <a:latin typeface="+mn-ea"/>
              </a:rPr>
              <a:t>面积</a:t>
            </a:r>
            <a:endParaRPr lang="en-US" altLang="zh-CN" sz="24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0C5391F6-196B-1A45-844C-F6553CF192D4}"/>
              </a:ext>
            </a:extLst>
          </p:cNvPr>
          <p:cNvSpPr txBox="1"/>
          <p:nvPr/>
        </p:nvSpPr>
        <p:spPr>
          <a:xfrm>
            <a:off x="5591662" y="2066359"/>
            <a:ext cx="659430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-10" dirty="0">
                <a:solidFill>
                  <a:schemeClr val="accent1"/>
                </a:solidFill>
                <a:latin typeface="+mn-ea"/>
              </a:rPr>
              <a:t>圆形度</a:t>
            </a:r>
            <a:endParaRPr lang="en-US" altLang="zh-CN" sz="2400" spc="-1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BB080-A597-DC47-B38E-2EAD424C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348" y="797765"/>
            <a:ext cx="5362899" cy="3323069"/>
          </a:xfrm>
          <a:prstGeom prst="rect">
            <a:avLst/>
          </a:prstGeom>
        </p:spPr>
      </p:pic>
      <p:sp>
        <p:nvSpPr>
          <p:cNvPr id="19" name="文本框 119">
            <a:extLst>
              <a:ext uri="{FF2B5EF4-FFF2-40B4-BE49-F238E27FC236}">
                <a16:creationId xmlns:a16="http://schemas.microsoft.com/office/drawing/2014/main" id="{C434EC35-A360-A94A-A6E5-CF6F03179E1C}"/>
              </a:ext>
            </a:extLst>
          </p:cNvPr>
          <p:cNvSpPr txBox="1"/>
          <p:nvPr/>
        </p:nvSpPr>
        <p:spPr>
          <a:xfrm>
            <a:off x="549129" y="4538390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特征选择是一个重要的“</a:t>
            </a:r>
            <a:r>
              <a:rPr lang="zh-CN" altLang="en-US" sz="3200" spc="-10" dirty="0">
                <a:solidFill>
                  <a:srgbClr val="C00000"/>
                </a:solidFill>
                <a:latin typeface="+mn-ea"/>
              </a:rPr>
              <a:t>数据预处理</a:t>
            </a:r>
            <a:r>
              <a:rPr lang="zh-CN" altLang="en-US" sz="3200" spc="-10" dirty="0">
                <a:latin typeface="+mn-ea"/>
              </a:rPr>
              <a:t>”过程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20" name="文本框 119">
            <a:extLst>
              <a:ext uri="{FF2B5EF4-FFF2-40B4-BE49-F238E27FC236}">
                <a16:creationId xmlns:a16="http://schemas.microsoft.com/office/drawing/2014/main" id="{5CAABA17-8107-1146-BD78-7425FC64C97F}"/>
              </a:ext>
            </a:extLst>
          </p:cNvPr>
          <p:cNvSpPr txBox="1"/>
          <p:nvPr/>
        </p:nvSpPr>
        <p:spPr>
          <a:xfrm>
            <a:off x="1018902" y="5208512"/>
            <a:ext cx="877824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避免</a:t>
            </a:r>
            <a:r>
              <a:rPr lang="zh-CN" altLang="en-CN" sz="2800" spc="-10" dirty="0">
                <a:latin typeface="+mn-ea"/>
              </a:rPr>
              <a:t>维</a:t>
            </a:r>
            <a:r>
              <a:rPr lang="zh-CN" altLang="en-US" sz="2800" spc="-10" dirty="0">
                <a:latin typeface="+mn-ea"/>
              </a:rPr>
              <a:t>数灾难，降低学习任务难度，减少计算开销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1" name="文本框 119">
            <a:extLst>
              <a:ext uri="{FF2B5EF4-FFF2-40B4-BE49-F238E27FC236}">
                <a16:creationId xmlns:a16="http://schemas.microsoft.com/office/drawing/2014/main" id="{688E75BD-79EB-1542-AA13-F3579D500FDF}"/>
              </a:ext>
            </a:extLst>
          </p:cNvPr>
          <p:cNvSpPr txBox="1"/>
          <p:nvPr/>
        </p:nvSpPr>
        <p:spPr>
          <a:xfrm>
            <a:off x="1018902" y="5757122"/>
            <a:ext cx="8203475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特征选择可能会降低模型的预测能力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5E04E1-89BA-4455-B99A-DB5B0BEC8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63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9D2881AB-62BD-2540-9A5B-82839F9D3458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特征选择包含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特征子集搜索</a:t>
            </a:r>
            <a:r>
              <a:rPr lang="zh-CN" altLang="en-US" sz="2800" spc="-10" dirty="0">
                <a:latin typeface="+mn-ea"/>
              </a:rPr>
              <a:t>机制与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子集评价</a:t>
            </a:r>
            <a:r>
              <a:rPr lang="zh-CN" altLang="en-US" sz="2800" spc="-10" dirty="0">
                <a:latin typeface="+mn-ea"/>
              </a:rPr>
              <a:t>机制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3898A66E-6B98-8041-A25D-4FE4F40E8421}"/>
              </a:ext>
            </a:extLst>
          </p:cNvPr>
          <p:cNvSpPr txBox="1"/>
          <p:nvPr/>
        </p:nvSpPr>
        <p:spPr>
          <a:xfrm>
            <a:off x="566960" y="158931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子集搜索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F99F77BB-EA5C-0A43-890E-CE9076355243}"/>
                  </a:ext>
                </a:extLst>
              </p:cNvPr>
              <p:cNvSpPr txBox="1"/>
              <p:nvPr/>
            </p:nvSpPr>
            <p:spPr>
              <a:xfrm>
                <a:off x="973004" y="2281049"/>
                <a:ext cx="10652035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前向搜索：</a:t>
                </a:r>
                <a:r>
                  <a:rPr lang="en-US" altLang="zh-CN" sz="2800" spc="-10" dirty="0">
                    <a:latin typeface="+mn-ea"/>
                  </a:rPr>
                  <a:t>1. </a:t>
                </a:r>
                <a:r>
                  <a:rPr lang="zh-CN" altLang="en-CN" sz="2800" spc="-10" dirty="0">
                    <a:latin typeface="+mn-ea"/>
                  </a:rPr>
                  <a:t>将每一</a:t>
                </a:r>
                <a:r>
                  <a:rPr lang="zh-CN" altLang="en-US" sz="2800" spc="-10" dirty="0">
                    <a:latin typeface="+mn-ea"/>
                  </a:rPr>
                  <a:t>特征作为一子集，选定最优的单个特征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F99F77BB-EA5C-0A43-890E-CE9076355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4" y="2281049"/>
                <a:ext cx="10652035" cy="565539"/>
              </a:xfrm>
              <a:prstGeom prst="rect">
                <a:avLst/>
              </a:prstGeom>
              <a:blipFill>
                <a:blip r:embed="rId3"/>
                <a:stretch>
                  <a:fillRect l="-952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19">
                <a:extLst>
                  <a:ext uri="{FF2B5EF4-FFF2-40B4-BE49-F238E27FC236}">
                    <a16:creationId xmlns:a16="http://schemas.microsoft.com/office/drawing/2014/main" id="{52A4F93B-A48B-3C45-B8A6-10CB091FE8D9}"/>
                  </a:ext>
                </a:extLst>
              </p:cNvPr>
              <p:cNvSpPr txBox="1"/>
              <p:nvPr/>
            </p:nvSpPr>
            <p:spPr>
              <a:xfrm>
                <a:off x="3192595" y="2711189"/>
                <a:ext cx="8660674" cy="662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spc="-10" dirty="0">
                    <a:latin typeface="+mn-ea"/>
                  </a:rPr>
                  <a:t>2. </a:t>
                </a:r>
                <a:r>
                  <a:rPr lang="zh-CN" altLang="en-US" sz="2800" spc="-10" dirty="0">
                    <a:latin typeface="+mn-ea"/>
                  </a:rPr>
                  <a:t>在上一轮选定集中增加一个特征，选定最优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文本框 119">
                <a:extLst>
                  <a:ext uri="{FF2B5EF4-FFF2-40B4-BE49-F238E27FC236}">
                    <a16:creationId xmlns:a16="http://schemas.microsoft.com/office/drawing/2014/main" id="{52A4F93B-A48B-3C45-B8A6-10CB091FE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595" y="2711189"/>
                <a:ext cx="8660674" cy="662041"/>
              </a:xfrm>
              <a:prstGeom prst="rect">
                <a:avLst/>
              </a:prstGeom>
              <a:blipFill>
                <a:blip r:embed="rId4"/>
                <a:stretch>
                  <a:fillRect l="-1464" b="-207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D52B04DF-574D-D34B-9D13-CF4D114A5CB7}"/>
                  </a:ext>
                </a:extLst>
              </p:cNvPr>
              <p:cNvSpPr txBox="1"/>
              <p:nvPr/>
            </p:nvSpPr>
            <p:spPr>
              <a:xfrm>
                <a:off x="3192595" y="3250500"/>
                <a:ext cx="866067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spc="-10" dirty="0">
                    <a:latin typeface="+mn-ea"/>
                  </a:rPr>
                  <a:t>3. …</a:t>
                </a:r>
                <a:r>
                  <a:rPr lang="zh-CN" altLang="en-US" sz="2800" spc="-10" dirty="0">
                    <a:latin typeface="+mn-ea"/>
                  </a:rPr>
                  <a:t>，直到最优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特征子集不如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上轮选定集</a:t>
                </a:r>
                <a:r>
                  <a:rPr lang="zh-CN" altLang="en-US" sz="2800" spc="-10" dirty="0">
                    <a:latin typeface="+mn-ea"/>
                  </a:rPr>
                  <a:t>结束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D52B04DF-574D-D34B-9D13-CF4D114A5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595" y="3250500"/>
                <a:ext cx="8660674" cy="565539"/>
              </a:xfrm>
              <a:prstGeom prst="rect">
                <a:avLst/>
              </a:prstGeom>
              <a:blipFill>
                <a:blip r:embed="rId5"/>
                <a:stretch>
                  <a:fillRect l="-1464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19">
            <a:extLst>
              <a:ext uri="{FF2B5EF4-FFF2-40B4-BE49-F238E27FC236}">
                <a16:creationId xmlns:a16="http://schemas.microsoft.com/office/drawing/2014/main" id="{4B2790F8-D67E-5240-B7BF-0F390D122651}"/>
              </a:ext>
            </a:extLst>
          </p:cNvPr>
          <p:cNvSpPr txBox="1"/>
          <p:nvPr/>
        </p:nvSpPr>
        <p:spPr>
          <a:xfrm>
            <a:off x="942905" y="4225004"/>
            <a:ext cx="10652035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后向搜索：</a:t>
            </a:r>
            <a:r>
              <a:rPr lang="zh-CN" altLang="en-CN" sz="2800" spc="-10" dirty="0">
                <a:latin typeface="+mn-ea"/>
              </a:rPr>
              <a:t>从</a:t>
            </a:r>
            <a:r>
              <a:rPr lang="zh-CN" altLang="en-US" sz="2800" spc="-10" dirty="0">
                <a:latin typeface="+mn-ea"/>
              </a:rPr>
              <a:t>完整特征子集开始，每次去掉一个无关特征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3" name="文本框 119">
            <a:extLst>
              <a:ext uri="{FF2B5EF4-FFF2-40B4-BE49-F238E27FC236}">
                <a16:creationId xmlns:a16="http://schemas.microsoft.com/office/drawing/2014/main" id="{2F7BA99C-6AAF-D044-BF5B-902A1A584300}"/>
              </a:ext>
            </a:extLst>
          </p:cNvPr>
          <p:cNvSpPr txBox="1"/>
          <p:nvPr/>
        </p:nvSpPr>
        <p:spPr>
          <a:xfrm>
            <a:off x="973004" y="5094349"/>
            <a:ext cx="11403925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双向搜索：每一轮增加选定特征（此后不删除），并减少无关特征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C8AF6E-5809-4E21-A08E-DD396668DA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435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5673FE6A-6748-024E-B487-DD663EE9B2AD}"/>
              </a:ext>
            </a:extLst>
          </p:cNvPr>
          <p:cNvSpPr txBox="1"/>
          <p:nvPr/>
        </p:nvSpPr>
        <p:spPr>
          <a:xfrm>
            <a:off x="566960" y="150540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子集评价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AB7C337-A34E-CE44-B77C-60A42F3B41FB}"/>
                  </a:ext>
                </a:extLst>
              </p:cNvPr>
              <p:cNvSpPr txBox="1"/>
              <p:nvPr/>
            </p:nvSpPr>
            <p:spPr>
              <a:xfrm>
                <a:off x="786600" y="2032564"/>
                <a:ext cx="11174345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给定数据集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，假定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中第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类样本所占比例为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=1,2,…,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e>
                    </m:d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，其信息熵定义为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AB7C337-A34E-CE44-B77C-60A42F3B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00" y="2032564"/>
                <a:ext cx="11174345" cy="1082604"/>
              </a:xfrm>
              <a:prstGeom prst="rect">
                <a:avLst/>
              </a:prstGeom>
              <a:blipFill>
                <a:blip r:embed="rId3"/>
                <a:stretch>
                  <a:fillRect l="-908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86AEF0-708E-DB49-A93C-F0520ACF6917}"/>
                  </a:ext>
                </a:extLst>
              </p:cNvPr>
              <p:cNvSpPr txBox="1"/>
              <p:nvPr/>
            </p:nvSpPr>
            <p:spPr>
              <a:xfrm>
                <a:off x="4402652" y="2573866"/>
                <a:ext cx="3386696" cy="10624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latin typeface="Cambria Math" panose="02040503050406030204" pitchFamily="18" charset="0"/>
                        </a:rPr>
                        <m:t>Ent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𝒴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86AEF0-708E-DB49-A93C-F0520ACF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52" y="2573866"/>
                <a:ext cx="3386696" cy="1062407"/>
              </a:xfrm>
              <a:prstGeom prst="rect">
                <a:avLst/>
              </a:prstGeom>
              <a:blipFill>
                <a:blip r:embed="rId4"/>
                <a:stretch>
                  <a:fillRect l="-1119" t="-109412" b="-1717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F8A382F5-C569-B64B-92C8-E4DFFEC4CBAE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特征选择包含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特征子集搜索</a:t>
            </a:r>
            <a:r>
              <a:rPr lang="zh-CN" altLang="en-US" sz="2800" spc="-10" dirty="0">
                <a:latin typeface="+mn-ea"/>
              </a:rPr>
              <a:t>机制与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子集评价</a:t>
            </a:r>
            <a:r>
              <a:rPr lang="zh-CN" altLang="en-US" sz="2800" spc="-10" dirty="0">
                <a:latin typeface="+mn-ea"/>
              </a:rPr>
              <a:t>机制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217E2531-507E-6643-A4B9-8D41B3A4DD27}"/>
                  </a:ext>
                </a:extLst>
              </p:cNvPr>
              <p:cNvSpPr txBox="1"/>
              <p:nvPr/>
            </p:nvSpPr>
            <p:spPr>
              <a:xfrm>
                <a:off x="796541" y="3656470"/>
                <a:ext cx="11174345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对属性子集</a:t>
                </a:r>
                <a14:m>
                  <m:oMath xmlns:m="http://schemas.openxmlformats.org/officeDocument/2006/math">
                    <m:r>
                      <a:rPr lang="en-US" altLang="zh-CN" sz="2800" i="1" spc="-1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，根据</a:t>
                </a:r>
                <a:r>
                  <a:rPr lang="zh-CN" altLang="en-CN" sz="2800" spc="-10" dirty="0">
                    <a:latin typeface="+mn-ea"/>
                  </a:rPr>
                  <a:t>其取值</a:t>
                </a:r>
                <a:r>
                  <a:rPr lang="zh-CN" altLang="en-US" sz="2800" spc="-10" dirty="0">
                    <a:latin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分成</a:t>
                </a:r>
                <a14:m>
                  <m:oMath xmlns:m="http://schemas.openxmlformats.org/officeDocument/2006/math">
                    <m:r>
                      <a:rPr lang="en-US" altLang="zh-CN" sz="2800" i="1" spc="-10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个子集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 spc="-1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spc="-1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p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spc="-1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p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spc="-1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p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，每个子集中样本在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上取值相同，则属性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的信息增益为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217E2531-507E-6643-A4B9-8D41B3A4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1" y="3656470"/>
                <a:ext cx="11174345" cy="1082604"/>
              </a:xfrm>
              <a:prstGeom prst="rect">
                <a:avLst/>
              </a:prstGeom>
              <a:blipFill>
                <a:blip r:embed="rId5"/>
                <a:stretch>
                  <a:fillRect l="-908" t="-3529" b="-1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148CC-55EF-A640-A56E-8B2032110568}"/>
                  </a:ext>
                </a:extLst>
              </p:cNvPr>
              <p:cNvSpPr txBox="1"/>
              <p:nvPr/>
            </p:nvSpPr>
            <p:spPr>
              <a:xfrm>
                <a:off x="3512216" y="4725061"/>
                <a:ext cx="5167568" cy="106227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latin typeface="Cambria Math" panose="02040503050406030204" pitchFamily="18" charset="0"/>
                        </a:rPr>
                        <m:t>Gain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Ent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 spc="-1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 spc="-10"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pc="-1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pc="-10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Ent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 spc="-1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pc="-1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p>
                              <m:r>
                                <a:rPr lang="en-US" altLang="zh-CN" sz="2400" b="0" i="1" spc="-1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148CC-55EF-A640-A56E-8B203211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216" y="4725061"/>
                <a:ext cx="5167568" cy="1062278"/>
              </a:xfrm>
              <a:prstGeom prst="rect">
                <a:avLst/>
              </a:prstGeom>
              <a:blipFill>
                <a:blip r:embed="rId6"/>
                <a:stretch>
                  <a:fillRect t="-111905" r="-980" b="-1738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FA4A422-A44D-D548-B76E-0315BF5C2221}"/>
                  </a:ext>
                </a:extLst>
              </p:cNvPr>
              <p:cNvSpPr txBox="1"/>
              <p:nvPr/>
            </p:nvSpPr>
            <p:spPr>
              <a:xfrm>
                <a:off x="1254034" y="5773326"/>
                <a:ext cx="10602061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信息增益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sz="2800" i="1">
                        <a:latin typeface="Cambria Math" panose="02040503050406030204" pitchFamily="18" charset="0"/>
                      </a:rPr>
                      <m:t>Gain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越大，特征子集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包含的有助于分类的信息越多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FA4A422-A44D-D548-B76E-0315BF5C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034" y="5773326"/>
                <a:ext cx="10602061" cy="565539"/>
              </a:xfrm>
              <a:prstGeom prst="rect">
                <a:avLst/>
              </a:prstGeom>
              <a:blipFill>
                <a:blip r:embed="rId7"/>
                <a:stretch>
                  <a:fillRect l="-1196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2004CE-82FF-446B-8B52-424A75CF69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1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6" grpId="0"/>
      <p:bldP spid="18" grpId="0" animBg="1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5673FE6A-6748-024E-B487-DD663EE9B2AD}"/>
              </a:ext>
            </a:extLst>
          </p:cNvPr>
          <p:cNvSpPr txBox="1"/>
          <p:nvPr/>
        </p:nvSpPr>
        <p:spPr>
          <a:xfrm>
            <a:off x="566960" y="150540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过滤式选择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8AB7C337-A34E-CE44-B77C-60A42F3B41FB}"/>
              </a:ext>
            </a:extLst>
          </p:cNvPr>
          <p:cNvSpPr txBox="1"/>
          <p:nvPr/>
        </p:nvSpPr>
        <p:spPr>
          <a:xfrm>
            <a:off x="786600" y="2032564"/>
            <a:ext cx="11174345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2800" spc="-10" dirty="0">
                <a:latin typeface="+mn-ea"/>
              </a:rPr>
              <a:t>特征选择</a:t>
            </a:r>
            <a:r>
              <a:rPr lang="zh-CN" altLang="en-US" sz="2800" spc="-10" dirty="0">
                <a:latin typeface="+mn-ea"/>
              </a:rPr>
              <a:t>与后续学习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无关</a:t>
            </a:r>
            <a:endParaRPr lang="en-US" altLang="zh-CN" sz="2800" b="1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F8A382F5-C569-B64B-92C8-E4DFFEC4CBAE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特征选择法大致可分为：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过滤式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包裹式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嵌入式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5B6AAF53-DAB3-AF4C-81D4-5A5FF452FCEE}"/>
                  </a:ext>
                </a:extLst>
              </p:cNvPr>
              <p:cNvSpPr txBox="1"/>
              <p:nvPr/>
            </p:nvSpPr>
            <p:spPr>
              <a:xfrm>
                <a:off x="786599" y="2636482"/>
                <a:ext cx="11174345" cy="57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设计一个相关统计量分量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zh-CN" altLang="en-US" sz="2800" spc="-10" dirty="0">
                    <a:latin typeface="+mn-ea"/>
                  </a:rPr>
                  <a:t>来度量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每个特征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的重要性</a:t>
                </a:r>
                <a:r>
                  <a:rPr lang="zh-CN" altLang="en-US" sz="2800" spc="-10" dirty="0">
                    <a:latin typeface="+mn-ea"/>
                  </a:rPr>
                  <a:t>，如</a:t>
                </a:r>
                <a:r>
                  <a:rPr lang="en-US" altLang="zh-CN" sz="2800" spc="-10" dirty="0">
                    <a:latin typeface="+mn-ea"/>
                  </a:rPr>
                  <a:t>Relief</a:t>
                </a:r>
                <a:r>
                  <a:rPr lang="zh-CN" altLang="en-US" sz="2800" spc="-10" dirty="0">
                    <a:latin typeface="+mn-ea"/>
                  </a:rPr>
                  <a:t>法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5B6AAF53-DAB3-AF4C-81D4-5A5FF452F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9" y="2636482"/>
                <a:ext cx="11174345" cy="576953"/>
              </a:xfrm>
              <a:prstGeom prst="rect">
                <a:avLst/>
              </a:prstGeom>
              <a:blipFill>
                <a:blip r:embed="rId3"/>
                <a:stretch>
                  <a:fillRect l="-908" t="-2174" b="-304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6009C4DC-CB89-1E4B-9A5C-27BA08B64911}"/>
                  </a:ext>
                </a:extLst>
              </p:cNvPr>
              <p:cNvSpPr txBox="1"/>
              <p:nvPr/>
            </p:nvSpPr>
            <p:spPr>
              <a:xfrm>
                <a:off x="1187194" y="3213435"/>
                <a:ext cx="10895950" cy="531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i="1" spc="-10" dirty="0">
                    <a:latin typeface="+mn-ea"/>
                  </a:rPr>
                  <a:t>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，在其同类样本中选择</a:t>
                </a:r>
                <a:r>
                  <a:rPr lang="zh-CN" altLang="en-CN" sz="2400" i="1" spc="-10" dirty="0">
                    <a:latin typeface="+mn-ea"/>
                  </a:rPr>
                  <a:t>最近邻</a:t>
                </a:r>
                <a:r>
                  <a:rPr lang="zh-CN" altLang="en-US" sz="2400" i="1" spc="-10" dirty="0">
                    <a:latin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 spc="-1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𝑛h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，称为“</a:t>
                </a:r>
                <a:r>
                  <a:rPr lang="zh-CN" altLang="en-US" sz="2400" i="1" spc="-10" dirty="0">
                    <a:solidFill>
                      <a:schemeClr val="accent1"/>
                    </a:solidFill>
                    <a:latin typeface="+mn-ea"/>
                  </a:rPr>
                  <a:t>猜中近邻</a:t>
                </a:r>
                <a:r>
                  <a:rPr lang="zh-CN" altLang="en-US" sz="2400" i="1" spc="-10" dirty="0">
                    <a:latin typeface="+mn-ea"/>
                  </a:rPr>
                  <a:t>”</a:t>
                </a:r>
                <a:endParaRPr lang="en-US" altLang="zh-CN" sz="24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6009C4DC-CB89-1E4B-9A5C-27BA08B64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94" y="3213435"/>
                <a:ext cx="10895950" cy="531556"/>
              </a:xfrm>
              <a:prstGeom prst="rect">
                <a:avLst/>
              </a:prstGeom>
              <a:blipFill>
                <a:blip r:embed="rId4"/>
                <a:stretch>
                  <a:fillRect l="-931" b="-23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27F95F57-6484-F54A-A30E-A0D26A81BE79}"/>
                  </a:ext>
                </a:extLst>
              </p:cNvPr>
              <p:cNvSpPr txBox="1"/>
              <p:nvPr/>
            </p:nvSpPr>
            <p:spPr>
              <a:xfrm>
                <a:off x="1187194" y="3674735"/>
                <a:ext cx="10895950" cy="531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i="1" spc="-10" dirty="0">
                    <a:latin typeface="+mn-ea"/>
                  </a:rPr>
                  <a:t>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，在其异类样本中选择</a:t>
                </a:r>
                <a:r>
                  <a:rPr lang="zh-CN" altLang="en-CN" sz="2400" i="1" spc="-10" dirty="0">
                    <a:latin typeface="+mn-ea"/>
                  </a:rPr>
                  <a:t>最近邻</a:t>
                </a:r>
                <a:r>
                  <a:rPr lang="zh-CN" altLang="en-US" sz="2400" i="1" spc="-10" dirty="0">
                    <a:latin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 spc="-1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，称为“</a:t>
                </a:r>
                <a:r>
                  <a:rPr lang="zh-CN" altLang="en-US" sz="2400" i="1" spc="-10" dirty="0">
                    <a:solidFill>
                      <a:schemeClr val="accent1"/>
                    </a:solidFill>
                    <a:latin typeface="+mn-ea"/>
                  </a:rPr>
                  <a:t>猜错近邻</a:t>
                </a:r>
                <a:r>
                  <a:rPr lang="zh-CN" altLang="en-US" sz="2400" i="1" spc="-10" dirty="0">
                    <a:latin typeface="+mn-ea"/>
                  </a:rPr>
                  <a:t>”</a:t>
                </a:r>
                <a:endParaRPr lang="en-US" altLang="zh-CN" sz="24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27F95F57-6484-F54A-A30E-A0D26A81B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94" y="3674735"/>
                <a:ext cx="10895950" cy="531556"/>
              </a:xfrm>
              <a:prstGeom prst="rect">
                <a:avLst/>
              </a:prstGeom>
              <a:blipFill>
                <a:blip r:embed="rId5"/>
                <a:stretch>
                  <a:fillRect l="-931" b="-209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2011F-38C8-E840-9F74-77BBFB6C652C}"/>
                  </a:ext>
                </a:extLst>
              </p:cNvPr>
              <p:cNvSpPr txBox="1"/>
              <p:nvPr/>
            </p:nvSpPr>
            <p:spPr>
              <a:xfrm>
                <a:off x="3070267" y="4206291"/>
                <a:ext cx="6051465" cy="8962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diff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𝑛h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diff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𝑛𝑚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2011F-38C8-E840-9F74-77BBFB6C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67" y="4206291"/>
                <a:ext cx="6051465" cy="896207"/>
              </a:xfrm>
              <a:prstGeom prst="rect">
                <a:avLst/>
              </a:prstGeom>
              <a:blipFill>
                <a:blip r:embed="rId6"/>
                <a:stretch>
                  <a:fillRect l="-4603" t="-149296" b="-205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119">
                <a:extLst>
                  <a:ext uri="{FF2B5EF4-FFF2-40B4-BE49-F238E27FC236}">
                    <a16:creationId xmlns:a16="http://schemas.microsoft.com/office/drawing/2014/main" id="{9554C523-3291-B04A-B4DF-8A38C557CE60}"/>
                  </a:ext>
                </a:extLst>
              </p:cNvPr>
              <p:cNvSpPr txBox="1"/>
              <p:nvPr/>
            </p:nvSpPr>
            <p:spPr>
              <a:xfrm>
                <a:off x="172923" y="5010584"/>
                <a:ext cx="12191999" cy="60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zh-CN" altLang="en-US" sz="2400" i="1" spc="-10" dirty="0">
                    <a:latin typeface="+mn-ea"/>
                  </a:rPr>
                  <a:t>表示样本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在属性</a:t>
                </a:r>
                <a14:m>
                  <m:oMath xmlns:m="http://schemas.openxmlformats.org/officeDocument/2006/math">
                    <m:r>
                      <a:rPr lang="en-US" altLang="zh-CN" sz="2400" i="1" spc="-1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i="1" spc="-10" dirty="0">
                    <a:latin typeface="+mn-ea"/>
                  </a:rPr>
                  <a:t>上的取值；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则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diff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i="1" spc="-10" dirty="0">
                    <a:latin typeface="+mn-ea"/>
                  </a:rPr>
                  <a:t>，否则为</a:t>
                </a:r>
                <a:r>
                  <a:rPr lang="en-US" altLang="zh-CN" sz="2400" i="1" spc="-10" dirty="0">
                    <a:solidFill>
                      <a:schemeClr val="accent1"/>
                    </a:solidFill>
                    <a:latin typeface="+mn-ea"/>
                  </a:rPr>
                  <a:t>1</a:t>
                </a:r>
                <a:r>
                  <a:rPr lang="en-US" altLang="zh-CN" sz="2400" i="1" spc="-10" dirty="0">
                    <a:latin typeface="+mn-ea"/>
                  </a:rPr>
                  <a:t>(</a:t>
                </a:r>
                <a:r>
                  <a:rPr lang="zh-CN" altLang="en-US" sz="2400" i="1" spc="-10" dirty="0">
                    <a:latin typeface="+mn-ea"/>
                  </a:rPr>
                  <a:t>或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pc="-1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2400" i="1" spc="-10" dirty="0"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26" name="文本框 119">
                <a:extLst>
                  <a:ext uri="{FF2B5EF4-FFF2-40B4-BE49-F238E27FC236}">
                    <a16:creationId xmlns:a16="http://schemas.microsoft.com/office/drawing/2014/main" id="{9554C523-3291-B04A-B4DF-8A38C557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3" y="5010584"/>
                <a:ext cx="12191999" cy="601575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F1912559-4C26-7C44-B51F-7435F060B4FC}"/>
                  </a:ext>
                </a:extLst>
              </p:cNvPr>
              <p:cNvSpPr txBox="1"/>
              <p:nvPr/>
            </p:nvSpPr>
            <p:spPr>
              <a:xfrm>
                <a:off x="820947" y="5681399"/>
                <a:ext cx="11174345" cy="57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solidFill>
                      <a:srgbClr val="FF0000"/>
                    </a:solidFill>
                    <a:latin typeface="+mn-ea"/>
                  </a:rPr>
                  <a:t>特征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子集的重要性</a:t>
                </a:r>
                <a:r>
                  <a:rPr lang="zh-CN" altLang="en-US" sz="2800" spc="-10" dirty="0">
                    <a:latin typeface="+mn-ea"/>
                  </a:rPr>
                  <a:t>则由子集中每个特征的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zh-CN" altLang="en-US" sz="2800" spc="-10" dirty="0">
                    <a:latin typeface="+mn-ea"/>
                  </a:rPr>
                  <a:t>之和决定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F1912559-4C26-7C44-B51F-7435F060B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47" y="5681399"/>
                <a:ext cx="11174345" cy="576953"/>
              </a:xfrm>
              <a:prstGeom prst="rect">
                <a:avLst/>
              </a:prstGeom>
              <a:blipFill>
                <a:blip r:embed="rId8"/>
                <a:stretch>
                  <a:fillRect l="-908" t="-2174" b="-304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97B07E-7C5B-4793-8779-664E9DDC343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07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3" grpId="0"/>
      <p:bldP spid="21" grpId="0"/>
      <p:bldP spid="23" grpId="0"/>
      <p:bldP spid="5" grpId="0" animBg="1"/>
      <p:bldP spid="26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5673FE6A-6748-024E-B487-DD663EE9B2AD}"/>
              </a:ext>
            </a:extLst>
          </p:cNvPr>
          <p:cNvSpPr txBox="1"/>
          <p:nvPr/>
        </p:nvSpPr>
        <p:spPr>
          <a:xfrm>
            <a:off x="566960" y="150540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包裹式选择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8AB7C337-A34E-CE44-B77C-60A42F3B41FB}"/>
              </a:ext>
            </a:extLst>
          </p:cNvPr>
          <p:cNvSpPr txBox="1"/>
          <p:nvPr/>
        </p:nvSpPr>
        <p:spPr>
          <a:xfrm>
            <a:off x="786600" y="2032564"/>
            <a:ext cx="11174345" cy="159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将最终模型的性能作为特征子集的评价标准，如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LVW(Las Vegas Wrapper)</a:t>
            </a:r>
            <a:r>
              <a:rPr lang="zh-CN" altLang="en-US" sz="2800" spc="-10" dirty="0">
                <a:latin typeface="+mn-ea"/>
              </a:rPr>
              <a:t>方法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endParaRPr lang="en-US" altLang="zh-CN" sz="2800" spc="-10" dirty="0"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F8A382F5-C569-B64B-92C8-E4DFFEC4CBAE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特征选择法大致可分为：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过滤式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包裹式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嵌入式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8EB6EE01-5DA0-DD42-824D-E0D2E31CECB4}"/>
                  </a:ext>
                </a:extLst>
              </p:cNvPr>
              <p:cNvSpPr txBox="1"/>
              <p:nvPr/>
            </p:nvSpPr>
            <p:spPr>
              <a:xfrm>
                <a:off x="1271108" y="3146230"/>
                <a:ext cx="10689838" cy="2270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400" spc="-10" dirty="0">
                    <a:latin typeface="+mn-ea"/>
                  </a:rPr>
                  <a:t>初始化最优特征子集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pc="-1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spc="-1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pc="-1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pc="-1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spc="-10" dirty="0">
                    <a:latin typeface="+mn-ea"/>
                  </a:rPr>
                  <a:t>，</a:t>
                </a:r>
                <a:r>
                  <a:rPr lang="en-US" altLang="zh-CN" sz="2400" spc="-1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1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spc="-10" dirty="0">
                    <a:latin typeface="+mn-ea"/>
                  </a:rPr>
                  <a:t>为初始完整特征子集，训练模型，用</a:t>
                </a:r>
                <a:r>
                  <a:rPr lang="zh-CN" altLang="en-US" sz="2400" spc="-10" dirty="0">
                    <a:solidFill>
                      <a:schemeClr val="accent1"/>
                    </a:solidFill>
                    <a:latin typeface="+mn-ea"/>
                  </a:rPr>
                  <a:t>交叉验证法</a:t>
                </a:r>
                <a:r>
                  <a:rPr lang="zh-CN" altLang="en-US" sz="2400" spc="-10" dirty="0">
                    <a:latin typeface="+mn-ea"/>
                  </a:rPr>
                  <a:t>估计其误差</a:t>
                </a:r>
                <a:endParaRPr lang="en-US" altLang="zh-CN" sz="24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CN" sz="2400" spc="-10" dirty="0">
                    <a:solidFill>
                      <a:srgbClr val="FF0000"/>
                    </a:solidFill>
                    <a:latin typeface="+mn-ea"/>
                  </a:rPr>
                  <a:t>随机产生</a:t>
                </a:r>
                <a:r>
                  <a:rPr lang="zh-CN" altLang="en-US" sz="2400" spc="-10" dirty="0">
                    <a:latin typeface="+mn-ea"/>
                  </a:rPr>
                  <a:t>特征子集</a:t>
                </a:r>
                <a14:m>
                  <m:oMath xmlns:m="http://schemas.openxmlformats.org/officeDocument/2006/math">
                    <m:r>
                      <a:rPr lang="en-US" altLang="zh-CN" sz="2400" b="0" i="1" spc="-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pc="-1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400" spc="-10" dirty="0">
                    <a:latin typeface="+mn-ea"/>
                  </a:rPr>
                  <a:t>，</a:t>
                </a:r>
                <a:r>
                  <a:rPr lang="zh-CN" altLang="en-US" sz="2400" spc="-10" dirty="0">
                    <a:solidFill>
                      <a:srgbClr val="FF0000"/>
                    </a:solidFill>
                    <a:latin typeface="+mn-ea"/>
                  </a:rPr>
                  <a:t>训练模型并计算误差</a:t>
                </a:r>
                <a:r>
                  <a:rPr lang="zh-CN" altLang="en-US" sz="2400" spc="-10" dirty="0">
                    <a:latin typeface="+mn-ea"/>
                  </a:rPr>
                  <a:t>，若它比当前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 spc="-1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spc="-10" dirty="0">
                    <a:latin typeface="+mn-ea"/>
                  </a:rPr>
                  <a:t>对应的误差更小，则令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 spc="-1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spc="-1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pc="-10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0" spc="-10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sz="24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400" spc="-10" dirty="0">
                    <a:latin typeface="+mn-ea"/>
                  </a:rPr>
                  <a:t>重复步骤</a:t>
                </a:r>
                <a:r>
                  <a:rPr lang="en-US" altLang="zh-CN" sz="2400" spc="-10" dirty="0">
                    <a:latin typeface="+mn-ea"/>
                  </a:rPr>
                  <a:t>2</a:t>
                </a:r>
                <a:r>
                  <a:rPr lang="zh-CN" altLang="en-US" sz="2400" spc="-10" dirty="0">
                    <a:latin typeface="+mn-ea"/>
                  </a:rPr>
                  <a:t>，直至运行时间达到上限，输出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 spc="-1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8EB6EE01-5DA0-DD42-824D-E0D2E31CE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108" y="3146230"/>
                <a:ext cx="10689838" cy="2270750"/>
              </a:xfrm>
              <a:prstGeom prst="rect">
                <a:avLst/>
              </a:prstGeom>
              <a:blipFill>
                <a:blip r:embed="rId3"/>
                <a:stretch>
                  <a:fillRect l="-1069" t="-1667" r="-3682" b="-6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119">
            <a:extLst>
              <a:ext uri="{FF2B5EF4-FFF2-40B4-BE49-F238E27FC236}">
                <a16:creationId xmlns:a16="http://schemas.microsoft.com/office/drawing/2014/main" id="{5AA43082-407B-6647-A3DB-6D084A98BBAE}"/>
              </a:ext>
            </a:extLst>
          </p:cNvPr>
          <p:cNvSpPr txBox="1"/>
          <p:nvPr/>
        </p:nvSpPr>
        <p:spPr>
          <a:xfrm>
            <a:off x="272013" y="5669156"/>
            <a:ext cx="1164797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CN" sz="2400" i="1" spc="-10" dirty="0">
                <a:solidFill>
                  <a:schemeClr val="accent1"/>
                </a:solidFill>
                <a:latin typeface="+mn-ea"/>
              </a:rPr>
              <a:t>最终</a:t>
            </a:r>
            <a:r>
              <a:rPr lang="zh-CN" altLang="en-US" sz="2400" i="1" spc="-10" dirty="0">
                <a:solidFill>
                  <a:schemeClr val="accent1"/>
                </a:solidFill>
                <a:latin typeface="+mn-ea"/>
              </a:rPr>
              <a:t>模型性能比过滤式选择的更好，但计算开销大，若时间限制，有可能给不出解</a:t>
            </a:r>
            <a:endParaRPr lang="en-US" altLang="zh-CN" sz="2400" i="1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1E8622-6976-4075-B495-37C1630782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6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969238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模型评估方法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/>
              <p:nvPr/>
            </p:nvSpPr>
            <p:spPr>
              <a:xfrm>
                <a:off x="1032869" y="1562769"/>
                <a:ext cx="10279565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机器学习的目标是学到一个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具有泛化能力</a:t>
                </a:r>
                <a:r>
                  <a:rPr lang="zh-CN" altLang="en-US" sz="2800" spc="-10" dirty="0">
                    <a:latin typeface="+mn-ea"/>
                  </a:rPr>
                  <a:t>的函数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，使得模型在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highlight>
                      <a:srgbClr val="FFFF00"/>
                    </a:highlight>
                    <a:latin typeface="+mn-ea"/>
                  </a:rPr>
                  <a:t>新样本</a:t>
                </a:r>
                <a:r>
                  <a:rPr lang="zh-CN" altLang="en-US" sz="2800" spc="-10" dirty="0">
                    <a:latin typeface="+mn-ea"/>
                  </a:rPr>
                  <a:t>上表现得很好，即“</a:t>
                </a:r>
                <a:r>
                  <a:rPr lang="zh-CN" altLang="en-CN" sz="2800" spc="-10" dirty="0">
                    <a:solidFill>
                      <a:srgbClr val="FF0000"/>
                    </a:solidFill>
                    <a:latin typeface="+mn-ea"/>
                  </a:rPr>
                  <a:t>泛化误差</a:t>
                </a:r>
                <a:r>
                  <a:rPr lang="zh-CN" altLang="en-US" sz="2800" spc="-10" dirty="0">
                    <a:latin typeface="+mn-ea"/>
                  </a:rPr>
                  <a:t>”小。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9" y="1562769"/>
                <a:ext cx="10279565" cy="1082604"/>
              </a:xfrm>
              <a:prstGeom prst="rect">
                <a:avLst/>
              </a:prstGeom>
              <a:blipFill>
                <a:blip r:embed="rId3"/>
                <a:stretch>
                  <a:fillRect l="-1235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119">
            <a:extLst>
              <a:ext uri="{FF2B5EF4-FFF2-40B4-BE49-F238E27FC236}">
                <a16:creationId xmlns:a16="http://schemas.microsoft.com/office/drawing/2014/main" id="{78A6B8C5-D440-3047-AF5D-593532F42957}"/>
              </a:ext>
            </a:extLst>
          </p:cNvPr>
          <p:cNvSpPr txBox="1"/>
          <p:nvPr/>
        </p:nvSpPr>
        <p:spPr>
          <a:xfrm>
            <a:off x="566961" y="2795813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误差：</a:t>
            </a:r>
            <a:r>
              <a:rPr lang="zh-CN" altLang="en-US" sz="2800" spc="-10" dirty="0">
                <a:latin typeface="+mn-ea"/>
              </a:rPr>
              <a:t>模型的实际预测输出与样本的真实输出之间的差异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0446A73A-4B45-754F-81D0-52B19CD3A2AE}"/>
                  </a:ext>
                </a:extLst>
              </p:cNvPr>
              <p:cNvSpPr txBox="1"/>
              <p:nvPr/>
            </p:nvSpPr>
            <p:spPr>
              <a:xfrm>
                <a:off x="1032869" y="3468550"/>
                <a:ext cx="10671451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CN" sz="2800" spc="-10" dirty="0">
                    <a:solidFill>
                      <a:schemeClr val="accent1"/>
                    </a:solidFill>
                    <a:latin typeface="+mn-ea"/>
                  </a:rPr>
                  <a:t>训练误差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（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training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error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）</a:t>
                </a:r>
                <a:r>
                  <a:rPr lang="zh-CN" altLang="en-US" sz="2800" spc="-10" dirty="0">
                    <a:latin typeface="+mn-ea"/>
                  </a:rPr>
                  <a:t>：模型在训练集上的误差，也称“经验误差”，即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0446A73A-4B45-754F-81D0-52B19CD3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9" y="3468550"/>
                <a:ext cx="10671451" cy="1082604"/>
              </a:xfrm>
              <a:prstGeom prst="rect">
                <a:avLst/>
              </a:prstGeom>
              <a:blipFill>
                <a:blip r:embed="rId4"/>
                <a:stretch>
                  <a:fillRect l="-1070" t="-2326" b="-151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5A93F900-9028-E745-8416-8A803B9D9C68}"/>
                  </a:ext>
                </a:extLst>
              </p:cNvPr>
              <p:cNvSpPr txBox="1"/>
              <p:nvPr/>
            </p:nvSpPr>
            <p:spPr>
              <a:xfrm>
                <a:off x="1032866" y="4539595"/>
                <a:ext cx="10671451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泛化</a:t>
                </a:r>
                <a:r>
                  <a:rPr lang="zh-CN" altLang="en-CN" sz="2800" spc="-10" dirty="0">
                    <a:solidFill>
                      <a:schemeClr val="accent1"/>
                    </a:solidFill>
                    <a:latin typeface="+mn-ea"/>
                  </a:rPr>
                  <a:t>误差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（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generalization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error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）</a:t>
                </a:r>
                <a:r>
                  <a:rPr lang="zh-CN" altLang="en-US" sz="2800" spc="-10" dirty="0">
                    <a:latin typeface="+mn-ea"/>
                  </a:rPr>
                  <a:t>：模型在新样本上的误差，即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800" i="1" spc="-10" dirty="0">
                    <a:latin typeface="+mn-ea"/>
                  </a:rPr>
                  <a:t>，无法直接获得</a:t>
                </a:r>
                <a:endParaRPr lang="en-US" altLang="zh-CN" sz="28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5A93F900-9028-E745-8416-8A803B9D9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6" y="4539595"/>
                <a:ext cx="10671451" cy="1082604"/>
              </a:xfrm>
              <a:prstGeom prst="rect">
                <a:avLst/>
              </a:prstGeom>
              <a:blipFill>
                <a:blip r:embed="rId5"/>
                <a:stretch>
                  <a:fillRect l="-1070" t="-2326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119">
            <a:extLst>
              <a:ext uri="{FF2B5EF4-FFF2-40B4-BE49-F238E27FC236}">
                <a16:creationId xmlns:a16="http://schemas.microsoft.com/office/drawing/2014/main" id="{2A5814DA-3F3A-5D43-BB7E-559036EE44F0}"/>
              </a:ext>
            </a:extLst>
          </p:cNvPr>
          <p:cNvSpPr txBox="1"/>
          <p:nvPr/>
        </p:nvSpPr>
        <p:spPr>
          <a:xfrm>
            <a:off x="1520549" y="5661749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采用“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测试误差</a:t>
            </a:r>
            <a:r>
              <a:rPr lang="zh-CN" altLang="en-US" sz="2800" spc="-10" dirty="0">
                <a:latin typeface="+mn-ea"/>
              </a:rPr>
              <a:t>”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testing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error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r>
              <a:rPr lang="zh-CN" altLang="en-US" sz="2800" spc="-10" dirty="0">
                <a:latin typeface="+mn-ea"/>
              </a:rPr>
              <a:t>作为泛化误差的近似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F085A7-F2A9-467F-899F-BE27061AC31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87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5673FE6A-6748-024E-B487-DD663EE9B2AD}"/>
              </a:ext>
            </a:extLst>
          </p:cNvPr>
          <p:cNvSpPr txBox="1"/>
          <p:nvPr/>
        </p:nvSpPr>
        <p:spPr>
          <a:xfrm>
            <a:off x="566960" y="150540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嵌入式选择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AB7C337-A34E-CE44-B77C-60A42F3B41FB}"/>
                  </a:ext>
                </a:extLst>
              </p:cNvPr>
              <p:cNvSpPr txBox="1"/>
              <p:nvPr/>
            </p:nvSpPr>
            <p:spPr>
              <a:xfrm>
                <a:off x="786600" y="2032564"/>
                <a:ext cx="11174345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latin typeface="+mn-ea"/>
                  </a:rPr>
                  <a:t>特征选择</a:t>
                </a:r>
                <a:r>
                  <a:rPr lang="zh-CN" altLang="en-US" sz="2800" spc="-10" dirty="0">
                    <a:latin typeface="+mn-ea"/>
                  </a:rPr>
                  <a:t>过程与模型训练过程融为一体，在模型训练的过程中自动进行特征选择。如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正则化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AB7C337-A34E-CE44-B77C-60A42F3B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00" y="2032564"/>
                <a:ext cx="11174345" cy="1082604"/>
              </a:xfrm>
              <a:prstGeom prst="rect">
                <a:avLst/>
              </a:prstGeom>
              <a:blipFill>
                <a:blip r:embed="rId3"/>
                <a:stretch>
                  <a:fillRect l="-908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F8A382F5-C569-B64B-92C8-E4DFFEC4CBAE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特征选择法大致可分为：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过滤式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包裹式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嵌入式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CD36BB-0811-9245-B171-77543EA3F735}"/>
              </a:ext>
            </a:extLst>
          </p:cNvPr>
          <p:cNvGrpSpPr/>
          <p:nvPr/>
        </p:nvGrpSpPr>
        <p:grpSpPr>
          <a:xfrm>
            <a:off x="1735629" y="4017132"/>
            <a:ext cx="8720741" cy="727467"/>
            <a:chOff x="1907520" y="2726370"/>
            <a:chExt cx="8720741" cy="7274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59FD831-C892-F941-9472-66C423DD9AE0}"/>
                </a:ext>
              </a:extLst>
            </p:cNvPr>
            <p:cNvGrpSpPr/>
            <p:nvPr/>
          </p:nvGrpSpPr>
          <p:grpSpPr>
            <a:xfrm>
              <a:off x="1907520" y="2726370"/>
              <a:ext cx="7821417" cy="727467"/>
              <a:chOff x="2641678" y="5130630"/>
              <a:chExt cx="7821417" cy="7274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6833C39-A763-0A4E-8E6D-8452C5C74042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285" y="5130630"/>
                    <a:ext cx="7458810" cy="5425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/>
                      <a:t>m</a:t>
                    </a:r>
                    <a:r>
                      <a:rPr lang="en-CN" sz="2800" dirty="0"/>
                      <a:t>in     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altLang="zh-CN" sz="280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800" b="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800" b="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1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zh-CN" sz="2800" b="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1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2800" b="1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sz="2800" i="1" spc="-1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i="1" spc="-1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pc="-1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pc="-1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-CN" sz="28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6833C39-A763-0A4E-8E6D-8452C5C740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4285" y="5130630"/>
                    <a:ext cx="7458810" cy="5425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01" t="-120455" b="-181818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F07B0FF-AAC0-C34D-8E65-30786BAB963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1678" y="5488765"/>
                    <a:ext cx="175785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CN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F07B0FF-AAC0-C34D-8E65-30786BAB9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1678" y="5488765"/>
                    <a:ext cx="175785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3DAD621-6808-AB45-8697-811E103E6EDD}"/>
                    </a:ext>
                  </a:extLst>
                </p:cNvPr>
                <p:cNvSpPr txBox="1"/>
                <p:nvPr/>
              </p:nvSpPr>
              <p:spPr>
                <a:xfrm>
                  <a:off x="8007244" y="2853136"/>
                  <a:ext cx="2621017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spc="-10" dirty="0">
                      <a:latin typeface="+mn-ea"/>
                    </a:rPr>
                    <a:t>其中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pc="-1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 spc="-1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spc="-1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b="0" i="1" spc="-1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8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3DAD621-6808-AB45-8697-811E103E6E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244" y="2853136"/>
                  <a:ext cx="2621017" cy="390748"/>
                </a:xfrm>
                <a:prstGeom prst="rect">
                  <a:avLst/>
                </a:prstGeom>
                <a:blipFill>
                  <a:blip r:embed="rId6"/>
                  <a:stretch>
                    <a:fillRect l="-1923" t="-106250" b="-150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A8D6291A-C307-3E4F-BBD0-8120D0A03F7B}"/>
                  </a:ext>
                </a:extLst>
              </p:cNvPr>
              <p:cNvSpPr txBox="1"/>
              <p:nvPr/>
            </p:nvSpPr>
            <p:spPr>
              <a:xfrm>
                <a:off x="1187195" y="3355749"/>
                <a:ext cx="9628852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i="1" spc="-10" dirty="0">
                    <a:latin typeface="+mn-ea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范数替代多项式拟合中的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 spc="-1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范数的平方，模型优化函数为</a:t>
                </a:r>
                <a:endParaRPr lang="en-US" altLang="zh-CN" sz="24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A8D6291A-C307-3E4F-BBD0-8120D0A03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95" y="3355749"/>
                <a:ext cx="9628852" cy="497957"/>
              </a:xfrm>
              <a:prstGeom prst="rect">
                <a:avLst/>
              </a:prstGeom>
              <a:blipFill>
                <a:blip r:embed="rId7"/>
                <a:stretch>
                  <a:fillRect l="-1054" t="-2500" b="-2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A3AF3C37-CFCF-2C4E-BC5A-A5B509826152}"/>
                  </a:ext>
                </a:extLst>
              </p:cNvPr>
              <p:cNvSpPr txBox="1"/>
              <p:nvPr/>
            </p:nvSpPr>
            <p:spPr>
              <a:xfrm>
                <a:off x="1187195" y="4849845"/>
                <a:ext cx="10086052" cy="511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i="1" spc="-10" dirty="0">
                    <a:latin typeface="+mn-ea"/>
                  </a:rPr>
                  <a:t>用</a:t>
                </a:r>
                <a:r>
                  <a:rPr lang="zh-CN" altLang="en-US" sz="2400" i="1" spc="-10" dirty="0">
                    <a:solidFill>
                      <a:schemeClr val="accent1"/>
                    </a:solidFill>
                    <a:latin typeface="+mn-ea"/>
                  </a:rPr>
                  <a:t>梯度下降法</a:t>
                </a:r>
                <a:r>
                  <a:rPr lang="zh-CN" altLang="en-US" sz="2400" i="1" spc="-10" dirty="0">
                    <a:latin typeface="+mn-ea"/>
                  </a:rPr>
                  <a:t>求使得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24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400" i="1" spc="-10" dirty="0">
                    <a:latin typeface="+mn-ea"/>
                  </a:rPr>
                  <a:t>最小的</a:t>
                </a:r>
                <a14:m>
                  <m:oMath xmlns:m="http://schemas.openxmlformats.org/officeDocument/2006/math">
                    <m:r>
                      <a:rPr lang="en-US" altLang="zh-CN" sz="2400" b="1" i="1" spc="-1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i="1" spc="-10" dirty="0">
                    <a:latin typeface="+mn-ea"/>
                  </a:rPr>
                  <a:t>，同时考虑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范数的最小化</a:t>
                </a:r>
                <a:endParaRPr lang="en-US" altLang="zh-CN" sz="24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A3AF3C37-CFCF-2C4E-BC5A-A5B50982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95" y="4849845"/>
                <a:ext cx="10086052" cy="511550"/>
              </a:xfrm>
              <a:prstGeom prst="rect">
                <a:avLst/>
              </a:prstGeom>
              <a:blipFill>
                <a:blip r:embed="rId8"/>
                <a:stretch>
                  <a:fillRect l="-1006" t="-107500" r="-377" b="-18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19">
            <a:extLst>
              <a:ext uri="{FF2B5EF4-FFF2-40B4-BE49-F238E27FC236}">
                <a16:creationId xmlns:a16="http://schemas.microsoft.com/office/drawing/2014/main" id="{D63C1C42-0749-EA4B-880B-060CD050BDD3}"/>
              </a:ext>
            </a:extLst>
          </p:cNvPr>
          <p:cNvSpPr txBox="1"/>
          <p:nvPr/>
        </p:nvSpPr>
        <p:spPr>
          <a:xfrm>
            <a:off x="1515277" y="5662360"/>
            <a:ext cx="1896126" cy="511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sz="2400" i="1" spc="-10" dirty="0">
                <a:latin typeface="+mn-ea"/>
              </a:rPr>
              <a:t>西瓜书</a:t>
            </a:r>
            <a:r>
              <a:rPr lang="en-US" altLang="zh-CN" sz="2400" i="1" spc="-10" dirty="0">
                <a:latin typeface="+mn-ea"/>
              </a:rPr>
              <a:t>P253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B718BCA-3279-8A48-A096-81EC9C66E998}"/>
              </a:ext>
            </a:extLst>
          </p:cNvPr>
          <p:cNvSpPr/>
          <p:nvPr/>
        </p:nvSpPr>
        <p:spPr>
          <a:xfrm rot="10800000">
            <a:off x="2379425" y="5344738"/>
            <a:ext cx="167832" cy="3761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C6D376-A4A6-4069-A8E8-1CBDEE77C8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38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/>
              <p:nvPr/>
            </p:nvSpPr>
            <p:spPr>
              <a:xfrm>
                <a:off x="394037" y="1292810"/>
                <a:ext cx="11403926" cy="12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CN" sz="3200" spc="-10" dirty="0">
                    <a:latin typeface="+mn-ea"/>
                  </a:rPr>
                  <a:t>为</a:t>
                </a:r>
                <a:r>
                  <a:rPr lang="zh-CN" altLang="en-US" sz="3200" spc="-10" dirty="0">
                    <a:latin typeface="+mn-ea"/>
                  </a:rPr>
                  <a:t>进一步理解模型的泛化性能，下面对模型泛化错误率</a:t>
                </a:r>
                <a14:m>
                  <m:oMath xmlns:m="http://schemas.openxmlformats.org/officeDocument/2006/math"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进行分解，即“</a:t>
                </a:r>
                <a:r>
                  <a:rPr lang="zh-CN" altLang="en-US" sz="3200" spc="-10" dirty="0">
                    <a:solidFill>
                      <a:srgbClr val="C00000"/>
                    </a:solidFill>
                    <a:latin typeface="+mn-ea"/>
                  </a:rPr>
                  <a:t>偏差</a:t>
                </a:r>
                <a:r>
                  <a:rPr lang="en-US" altLang="zh-CN" sz="3200" spc="-10" dirty="0">
                    <a:solidFill>
                      <a:srgbClr val="C00000"/>
                    </a:solidFill>
                    <a:latin typeface="+mn-ea"/>
                  </a:rPr>
                  <a:t>-</a:t>
                </a:r>
                <a:r>
                  <a:rPr lang="zh-CN" altLang="en-US" sz="3200" spc="-10" dirty="0">
                    <a:solidFill>
                      <a:srgbClr val="C00000"/>
                    </a:solidFill>
                    <a:latin typeface="+mn-ea"/>
                  </a:rPr>
                  <a:t>方差分解</a:t>
                </a:r>
                <a:r>
                  <a:rPr lang="zh-CN" altLang="en-US" sz="3200" spc="-10" dirty="0">
                    <a:latin typeface="+mn-ea"/>
                  </a:rPr>
                  <a:t>”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7" y="1292810"/>
                <a:ext cx="11403926" cy="1224118"/>
              </a:xfrm>
              <a:prstGeom prst="rect">
                <a:avLst/>
              </a:prstGeom>
              <a:blipFill>
                <a:blip r:embed="rId3"/>
                <a:stretch>
                  <a:fillRect l="-1225" t="-2041" b="-153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119">
                <a:extLst>
                  <a:ext uri="{FF2B5EF4-FFF2-40B4-BE49-F238E27FC236}">
                    <a16:creationId xmlns:a16="http://schemas.microsoft.com/office/drawing/2014/main" id="{15A94EAC-0274-D742-BA17-EC1B179A1A9A}"/>
                  </a:ext>
                </a:extLst>
              </p:cNvPr>
              <p:cNvSpPr txBox="1"/>
              <p:nvPr/>
            </p:nvSpPr>
            <p:spPr>
              <a:xfrm>
                <a:off x="822226" y="2700626"/>
                <a:ext cx="10849612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v"/>
                </a:pPr>
                <a:r>
                  <a:rPr lang="zh-CN" altLang="en-US" sz="3200" spc="-10" dirty="0">
                    <a:latin typeface="+mn-ea"/>
                  </a:rPr>
                  <a:t>不同训练集得到的学习模型不同，对</a:t>
                </a:r>
                <a:r>
                  <a:rPr lang="zh-CN" altLang="en-US" sz="3200" spc="-10" dirty="0">
                    <a:solidFill>
                      <a:schemeClr val="accent1"/>
                    </a:solidFill>
                    <a:latin typeface="+mn-ea"/>
                  </a:rPr>
                  <a:t>测试样本</a:t>
                </a:r>
                <a14:m>
                  <m:oMath xmlns:m="http://schemas.openxmlformats.org/officeDocument/2006/math">
                    <m:r>
                      <a:rPr lang="en-US" altLang="zh-CN" sz="3200" b="1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，令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文本框 119">
                <a:extLst>
                  <a:ext uri="{FF2B5EF4-FFF2-40B4-BE49-F238E27FC236}">
                    <a16:creationId xmlns:a16="http://schemas.microsoft.com/office/drawing/2014/main" id="{15A94EAC-0274-D742-BA17-EC1B179A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6" y="2700626"/>
                <a:ext cx="10849612" cy="633187"/>
              </a:xfrm>
              <a:prstGeom prst="rect">
                <a:avLst/>
              </a:prstGeom>
              <a:blipFill>
                <a:blip r:embed="rId4"/>
                <a:stretch>
                  <a:fillRect l="-1285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F0C4F4-38C7-244A-8687-EB4F14E59691}"/>
                  </a:ext>
                </a:extLst>
              </p:cNvPr>
              <p:cNvSpPr txBox="1"/>
              <p:nvPr/>
            </p:nvSpPr>
            <p:spPr>
              <a:xfrm>
                <a:off x="822226" y="4589745"/>
                <a:ext cx="8747335" cy="56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为训练集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上学得的模型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800" b="1" i="1" spc="-1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上的预测输出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F0C4F4-38C7-244A-8687-EB4F14E59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6" y="4589745"/>
                <a:ext cx="8747335" cy="565539"/>
              </a:xfrm>
              <a:prstGeom prst="rect">
                <a:avLst/>
              </a:prstGeom>
              <a:blipFill>
                <a:blip r:embed="rId5"/>
                <a:stretch>
                  <a:fillRect l="-1159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DA5EDE-2C53-D948-9031-63851CCDB647}"/>
                  </a:ext>
                </a:extLst>
              </p:cNvPr>
              <p:cNvSpPr txBox="1"/>
              <p:nvPr/>
            </p:nvSpPr>
            <p:spPr>
              <a:xfrm>
                <a:off x="822226" y="3961241"/>
                <a:ext cx="6101254" cy="56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的真实标记；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DA5EDE-2C53-D948-9031-63851CCD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6" y="3961241"/>
                <a:ext cx="6101254" cy="565539"/>
              </a:xfrm>
              <a:prstGeom prst="rect">
                <a:avLst/>
              </a:prstGeom>
              <a:blipFill>
                <a:blip r:embed="rId6"/>
                <a:stretch>
                  <a:fillRect l="-1660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E49380-1880-F242-B220-82C9FA5C96C4}"/>
                  </a:ext>
                </a:extLst>
              </p:cNvPr>
              <p:cNvSpPr txBox="1"/>
              <p:nvPr/>
            </p:nvSpPr>
            <p:spPr>
              <a:xfrm>
                <a:off x="822226" y="3314069"/>
                <a:ext cx="61012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在数据集中的标记；</a:t>
                </a:r>
                <a:endParaRPr lang="en-C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E49380-1880-F242-B220-82C9FA5C9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6" y="3314069"/>
                <a:ext cx="6101254" cy="523220"/>
              </a:xfrm>
              <a:prstGeom prst="rect">
                <a:avLst/>
              </a:prstGeom>
              <a:blipFill>
                <a:blip r:embed="rId7"/>
                <a:stretch>
                  <a:fillRect l="-1660" t="-14634" b="-341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E5912DF2-D2BE-C846-9F53-BCF243213907}"/>
              </a:ext>
            </a:extLst>
          </p:cNvPr>
          <p:cNvSpPr txBox="1"/>
          <p:nvPr/>
        </p:nvSpPr>
        <p:spPr>
          <a:xfrm>
            <a:off x="545069" y="5466118"/>
            <a:ext cx="437377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数据集本身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噪声</a:t>
            </a:r>
            <a:r>
              <a:rPr lang="zh-CN" altLang="en-US" sz="3200" spc="-10" dirty="0">
                <a:latin typeface="+mn-ea"/>
              </a:rPr>
              <a:t>为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AB8A1E-04EC-7C44-A78E-01F94D97C348}"/>
                  </a:ext>
                </a:extLst>
              </p:cNvPr>
              <p:cNvSpPr txBox="1"/>
              <p:nvPr/>
            </p:nvSpPr>
            <p:spPr>
              <a:xfrm>
                <a:off x="4918841" y="5565190"/>
                <a:ext cx="31109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r>
                            <a:rPr lang="en-US" altLang="zh-CN" sz="28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1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pc="-1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AB8A1E-04EC-7C44-A78E-01F94D97C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841" y="5565190"/>
                <a:ext cx="3110915" cy="430887"/>
              </a:xfrm>
              <a:prstGeom prst="rect">
                <a:avLst/>
              </a:prstGeom>
              <a:blipFill>
                <a:blip r:embed="rId8"/>
                <a:stretch>
                  <a:fillRect l="-813" r="-3252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7F7A35-8AAF-4EB8-BC10-A98DF22D69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10" grpId="0"/>
      <p:bldP spid="13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D9E56B4-A4CE-4247-A119-D041720D6BCD}"/>
                  </a:ext>
                </a:extLst>
              </p:cNvPr>
              <p:cNvSpPr txBox="1"/>
              <p:nvPr/>
            </p:nvSpPr>
            <p:spPr>
              <a:xfrm>
                <a:off x="566961" y="1051072"/>
                <a:ext cx="10849612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3200" spc="-10" dirty="0">
                    <a:latin typeface="+mn-ea"/>
                  </a:rPr>
                  <a:t>训练集</a:t>
                </a:r>
                <a14:m>
                  <m:oMath xmlns:m="http://schemas.openxmlformats.org/officeDocument/2006/math">
                    <m:r>
                      <a:rPr lang="zh-CN" altLang="en-US" sz="32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得到</a:t>
                </a:r>
                <a:r>
                  <a:rPr lang="zh-CN" altLang="en-CN" sz="3200" spc="-10" dirty="0">
                    <a:latin typeface="+mn-ea"/>
                  </a:rPr>
                  <a:t>模型</a:t>
                </a:r>
                <a:r>
                  <a:rPr lang="zh-CN" altLang="en-US" sz="3200" spc="-10" dirty="0">
                    <a:latin typeface="+mn-ea"/>
                  </a:rPr>
                  <a:t>的</a:t>
                </a:r>
                <a:r>
                  <a:rPr lang="zh-CN" altLang="en-US" sz="3200" b="1" spc="-10" dirty="0">
                    <a:solidFill>
                      <a:schemeClr val="accent1"/>
                    </a:solidFill>
                    <a:latin typeface="+mn-ea"/>
                  </a:rPr>
                  <a:t>期望预测</a:t>
                </a:r>
                <a:r>
                  <a:rPr lang="zh-CN" altLang="en-US" sz="3200" spc="-10" dirty="0">
                    <a:latin typeface="+mn-ea"/>
                  </a:rPr>
                  <a:t>为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D9E56B4-A4CE-4247-A119-D04172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1051072"/>
                <a:ext cx="10849612" cy="633187"/>
              </a:xfrm>
              <a:prstGeom prst="rect">
                <a:avLst/>
              </a:prstGeom>
              <a:blipFill>
                <a:blip r:embed="rId3"/>
                <a:stretch>
                  <a:fillRect l="-1285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4D89AF-CC8A-214E-B8B2-E4136CFAEC01}"/>
                  </a:ext>
                </a:extLst>
              </p:cNvPr>
              <p:cNvSpPr txBox="1"/>
              <p:nvPr/>
            </p:nvSpPr>
            <p:spPr>
              <a:xfrm>
                <a:off x="7295351" y="1152221"/>
                <a:ext cx="31345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4D89AF-CC8A-214E-B8B2-E4136CFA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351" y="1152221"/>
                <a:ext cx="3134576" cy="430887"/>
              </a:xfrm>
              <a:prstGeom prst="rect">
                <a:avLst/>
              </a:prstGeom>
              <a:blipFill>
                <a:blip r:embed="rId4"/>
                <a:stretch>
                  <a:fillRect l="-2016" r="-3226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FD70C317-A2C6-E946-9E55-CF59DA203067}"/>
                  </a:ext>
                </a:extLst>
              </p:cNvPr>
              <p:cNvSpPr txBox="1"/>
              <p:nvPr/>
            </p:nvSpPr>
            <p:spPr>
              <a:xfrm>
                <a:off x="566960" y="1785408"/>
                <a:ext cx="11462129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3200" spc="-10" dirty="0">
                    <a:latin typeface="+mn-ea"/>
                  </a:rPr>
                  <a:t>使用样本数相同的不同训练集</a:t>
                </a:r>
                <a14:m>
                  <m:oMath xmlns:m="http://schemas.openxmlformats.org/officeDocument/2006/math">
                    <m:r>
                      <a:rPr lang="zh-CN" altLang="en-US" sz="32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产生的</a:t>
                </a:r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方差</a:t>
                </a:r>
                <a:r>
                  <a:rPr lang="zh-CN" altLang="en-US" sz="3200" spc="-10" dirty="0">
                    <a:latin typeface="+mn-ea"/>
                  </a:rPr>
                  <a:t>（</a:t>
                </a:r>
                <a:r>
                  <a:rPr lang="en-US" altLang="zh-CN" sz="3200" spc="-10" dirty="0">
                    <a:latin typeface="+mn-ea"/>
                  </a:rPr>
                  <a:t>variance</a:t>
                </a:r>
                <a:r>
                  <a:rPr lang="zh-CN" altLang="en-US" sz="3200" spc="-10" dirty="0">
                    <a:latin typeface="+mn-ea"/>
                  </a:rPr>
                  <a:t>）为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FD70C317-A2C6-E946-9E55-CF59DA20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0" y="1785408"/>
                <a:ext cx="11462129" cy="633187"/>
              </a:xfrm>
              <a:prstGeom prst="rect">
                <a:avLst/>
              </a:prstGeom>
              <a:blipFill>
                <a:blip r:embed="rId5"/>
                <a:stretch>
                  <a:fillRect l="-1217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59BC87-39FC-3D40-A76C-497C4B19D0A4}"/>
                  </a:ext>
                </a:extLst>
              </p:cNvPr>
              <p:cNvSpPr txBox="1"/>
              <p:nvPr/>
            </p:nvSpPr>
            <p:spPr>
              <a:xfrm>
                <a:off x="3433053" y="2548536"/>
                <a:ext cx="51174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 spc="-1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800" i="1" spc="-1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pc="-1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800" i="1" spc="-1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800" i="1" spc="-1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d>
                          <m:r>
                            <a:rPr lang="en-US" altLang="zh-CN" sz="2800" b="0" i="1" spc="-1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b="0" i="1" spc="-1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59BC87-39FC-3D40-A76C-497C4B19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053" y="2548536"/>
                <a:ext cx="5117427" cy="430887"/>
              </a:xfrm>
              <a:prstGeom prst="rect">
                <a:avLst/>
              </a:prstGeom>
              <a:blipFill>
                <a:blip r:embed="rId6"/>
                <a:stretch>
                  <a:fillRect l="-248" r="-1733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19">
            <a:extLst>
              <a:ext uri="{FF2B5EF4-FFF2-40B4-BE49-F238E27FC236}">
                <a16:creationId xmlns:a16="http://schemas.microsoft.com/office/drawing/2014/main" id="{3D8C3815-FC6C-3D47-A8C4-1AA4C3267FD5}"/>
              </a:ext>
            </a:extLst>
          </p:cNvPr>
          <p:cNvSpPr txBox="1"/>
          <p:nvPr/>
        </p:nvSpPr>
        <p:spPr>
          <a:xfrm>
            <a:off x="566960" y="3112406"/>
            <a:ext cx="1084961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期望输出与真实标记的差别称为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偏差</a:t>
            </a:r>
            <a:r>
              <a:rPr lang="zh-CN" altLang="en-US" sz="3200" spc="-10" dirty="0">
                <a:latin typeface="+mn-ea"/>
              </a:rPr>
              <a:t>（</a:t>
            </a:r>
            <a:r>
              <a:rPr lang="en-US" altLang="zh-CN" sz="3200" spc="-10" dirty="0">
                <a:latin typeface="+mn-ea"/>
              </a:rPr>
              <a:t>bias</a:t>
            </a:r>
            <a:r>
              <a:rPr lang="zh-CN" altLang="en-US" sz="3200" spc="-10" dirty="0">
                <a:latin typeface="+mn-ea"/>
              </a:rPr>
              <a:t>），即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96CA31-565D-1A44-8449-828D9A499581}"/>
                  </a:ext>
                </a:extLst>
              </p:cNvPr>
              <p:cNvSpPr txBox="1"/>
              <p:nvPr/>
            </p:nvSpPr>
            <p:spPr>
              <a:xfrm>
                <a:off x="3433052" y="3869410"/>
                <a:ext cx="37636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 spc="-1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96CA31-565D-1A44-8449-828D9A499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052" y="3869410"/>
                <a:ext cx="3763659" cy="430887"/>
              </a:xfrm>
              <a:prstGeom prst="rect">
                <a:avLst/>
              </a:prstGeom>
              <a:blipFill>
                <a:blip r:embed="rId7"/>
                <a:stretch>
                  <a:fillRect l="-1684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04A807C5-405B-DC48-A5EA-9CBFE3C6B680}"/>
                  </a:ext>
                </a:extLst>
              </p:cNvPr>
              <p:cNvSpPr txBox="1"/>
              <p:nvPr/>
            </p:nvSpPr>
            <p:spPr>
              <a:xfrm>
                <a:off x="39984" y="4704701"/>
                <a:ext cx="11903564" cy="632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假定噪声期望为零，即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，对期望泛化误差分解得</a:t>
                </a:r>
                <a:endParaRPr lang="en-CN" sz="3200" dirty="0"/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04A807C5-405B-DC48-A5EA-9CBFE3C6B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4" y="4704701"/>
                <a:ext cx="11903564" cy="632224"/>
              </a:xfrm>
              <a:prstGeom prst="rect">
                <a:avLst/>
              </a:prstGeom>
              <a:blipFill>
                <a:blip r:embed="rId8"/>
                <a:stretch>
                  <a:fillRect l="-1173" t="-3922" r="-853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FCE62-CD99-3B4E-97AD-2183258B494E}"/>
                  </a:ext>
                </a:extLst>
              </p:cNvPr>
              <p:cNvSpPr txBox="1"/>
              <p:nvPr/>
            </p:nvSpPr>
            <p:spPr>
              <a:xfrm>
                <a:off x="1484987" y="5568978"/>
                <a:ext cx="90135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 spc="-10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spc="-1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 spc="-1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</m:d>
                                  <m:r>
                                    <a:rPr lang="en-US" altLang="zh-CN" sz="2800" b="0" i="1" spc="-1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pc="-1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pc="-1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FCE62-CD99-3B4E-97AD-2183258B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987" y="5568978"/>
                <a:ext cx="901355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91FFC1-4BA1-40FD-ADDB-1C4AFCF1CC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20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9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9" name="文本框 119">
            <a:extLst>
              <a:ext uri="{FF2B5EF4-FFF2-40B4-BE49-F238E27FC236}">
                <a16:creationId xmlns:a16="http://schemas.microsoft.com/office/drawing/2014/main" id="{04A807C5-405B-DC48-A5EA-9CBFE3C6B680}"/>
              </a:ext>
            </a:extLst>
          </p:cNvPr>
          <p:cNvSpPr txBox="1"/>
          <p:nvPr/>
        </p:nvSpPr>
        <p:spPr>
          <a:xfrm>
            <a:off x="288436" y="1929731"/>
            <a:ext cx="11903564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泛化误差可分解为偏差、方差与噪声</a:t>
            </a:r>
            <a:r>
              <a:rPr lang="zh-CN" altLang="en-CN" sz="3200" spc="-10" dirty="0">
                <a:latin typeface="+mn-ea"/>
              </a:rPr>
              <a:t>之和</a:t>
            </a:r>
            <a:endParaRPr lang="en-C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FCE62-CD99-3B4E-97AD-2183258B494E}"/>
                  </a:ext>
                </a:extLst>
              </p:cNvPr>
              <p:cNvSpPr txBox="1"/>
              <p:nvPr/>
            </p:nvSpPr>
            <p:spPr>
              <a:xfrm>
                <a:off x="1384838" y="1246100"/>
                <a:ext cx="90135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 spc="-10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spc="-1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 spc="-1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</m:d>
                                  <m:r>
                                    <a:rPr lang="en-US" altLang="zh-CN" sz="2800" b="0" i="1" spc="-1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pc="-1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pc="-1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FCE62-CD99-3B4E-97AD-2183258B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38" y="1246100"/>
                <a:ext cx="9013558" cy="430887"/>
              </a:xfrm>
              <a:prstGeom prst="rect">
                <a:avLst/>
              </a:prstGeom>
              <a:blipFill>
                <a:blip r:embed="rId3"/>
                <a:stretch>
                  <a:fillRect l="-141" b="-2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8065456-4EC7-F040-ACDE-080D7EFC0CD5}"/>
              </a:ext>
            </a:extLst>
          </p:cNvPr>
          <p:cNvSpPr txBox="1"/>
          <p:nvPr/>
        </p:nvSpPr>
        <p:spPr>
          <a:xfrm>
            <a:off x="680245" y="2753704"/>
            <a:ext cx="10831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zh-CN" altLang="en-US" sz="2800" b="0" i="0" kern="1200" dirty="0">
                <a:solidFill>
                  <a:srgbClr val="7030A0"/>
                </a:solidFill>
                <a:effectLst/>
                <a:latin typeface="+mn-lt"/>
                <a:ea typeface="+mn-ea"/>
                <a:cs typeface="+mn-cs"/>
              </a:rPr>
              <a:t>偏差</a:t>
            </a:r>
            <a:r>
              <a:rPr lang="zh-CN" alt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度量了学习算法的</a:t>
            </a:r>
            <a:r>
              <a:rPr lang="zh-CN" altLang="en-US" sz="28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期望预测与真实结果的偏离程度</a:t>
            </a:r>
            <a:r>
              <a:rPr lang="zh-CN" alt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，即刻画了学习</a:t>
            </a:r>
            <a:r>
              <a:rPr lang="zh-CN" altLang="en-US" sz="2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算法本身</a:t>
            </a:r>
            <a:r>
              <a:rPr lang="zh-CN" alt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的拟合能力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AD33-D691-FB4E-A275-C62599F27FC2}"/>
              </a:ext>
            </a:extLst>
          </p:cNvPr>
          <p:cNvSpPr txBox="1"/>
          <p:nvPr/>
        </p:nvSpPr>
        <p:spPr>
          <a:xfrm>
            <a:off x="680245" y="3805465"/>
            <a:ext cx="10831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zh-CN" altLang="en-US" sz="2800" dirty="0">
                <a:solidFill>
                  <a:srgbClr val="7030A0"/>
                </a:solidFill>
              </a:rPr>
              <a:t>方差</a:t>
            </a:r>
            <a:r>
              <a:rPr lang="zh-CN" altLang="en-US" sz="2800" dirty="0"/>
              <a:t>度量了同样大小的</a:t>
            </a:r>
            <a:r>
              <a:rPr lang="zh-CN" altLang="en-US" sz="2800" dirty="0">
                <a:solidFill>
                  <a:schemeClr val="accent1"/>
                </a:solidFill>
              </a:rPr>
              <a:t>训练集的变动所导致的学习性能的变化</a:t>
            </a:r>
            <a:r>
              <a:rPr lang="zh-CN" altLang="en-US" sz="2800" dirty="0"/>
              <a:t>，即刻画了</a:t>
            </a:r>
            <a:r>
              <a:rPr lang="zh-CN" altLang="en-US" sz="2800" dirty="0">
                <a:solidFill>
                  <a:srgbClr val="FF0000"/>
                </a:solidFill>
              </a:rPr>
              <a:t>数据扰动</a:t>
            </a:r>
            <a:r>
              <a:rPr lang="zh-CN" altLang="en-US" sz="2800" dirty="0"/>
              <a:t>所造成的影响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7B76A1-8423-804A-A785-497739FA3D5C}"/>
              </a:ext>
            </a:extLst>
          </p:cNvPr>
          <p:cNvSpPr txBox="1"/>
          <p:nvPr/>
        </p:nvSpPr>
        <p:spPr>
          <a:xfrm>
            <a:off x="680245" y="4849939"/>
            <a:ext cx="10831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zh-CN" altLang="en-US" sz="2800" dirty="0">
                <a:solidFill>
                  <a:srgbClr val="7030A0"/>
                </a:solidFill>
              </a:rPr>
              <a:t>噪声</a:t>
            </a:r>
            <a:r>
              <a:rPr lang="zh-CN" altLang="en-US" sz="2800" dirty="0"/>
              <a:t>表达了当前任务上任何学习算法所能达到的</a:t>
            </a:r>
            <a:r>
              <a:rPr lang="zh-CN" altLang="en-US" sz="2800" dirty="0">
                <a:solidFill>
                  <a:schemeClr val="accent1"/>
                </a:solidFill>
              </a:rPr>
              <a:t>期望泛化误差的下界</a:t>
            </a:r>
            <a:r>
              <a:rPr lang="zh-CN" altLang="en-US" sz="2800" dirty="0"/>
              <a:t>，即刻画了</a:t>
            </a:r>
            <a:r>
              <a:rPr lang="zh-CN" altLang="en-US" sz="2800" dirty="0">
                <a:solidFill>
                  <a:srgbClr val="FF0000"/>
                </a:solidFill>
              </a:rPr>
              <a:t>学习问题本身</a:t>
            </a:r>
            <a:r>
              <a:rPr lang="zh-CN" altLang="en-US" sz="2800" dirty="0"/>
              <a:t>的难度</a:t>
            </a:r>
            <a:endParaRPr lang="en-US" altLang="zh-CN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3823A-D375-48AF-B87B-20C60E534B6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52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2" name="AutoShape 2" descr="Bias / variance tradeoff math - Cross Validated">
            <a:extLst>
              <a:ext uri="{FF2B5EF4-FFF2-40B4-BE49-F238E27FC236}">
                <a16:creationId xmlns:a16="http://schemas.microsoft.com/office/drawing/2014/main" id="{3EDECED9-B301-EE46-9284-CFA7693AF0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0" name="文本框 119">
            <a:extLst>
              <a:ext uri="{FF2B5EF4-FFF2-40B4-BE49-F238E27FC236}">
                <a16:creationId xmlns:a16="http://schemas.microsoft.com/office/drawing/2014/main" id="{753E2BB6-3C11-2B4A-AA59-F52395025769}"/>
              </a:ext>
            </a:extLst>
          </p:cNvPr>
          <p:cNvSpPr txBox="1"/>
          <p:nvPr/>
        </p:nvSpPr>
        <p:spPr>
          <a:xfrm>
            <a:off x="296617" y="856738"/>
            <a:ext cx="11903564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偏差与方差是有冲突的，称为“偏差</a:t>
            </a:r>
            <a:r>
              <a:rPr lang="en-US" altLang="zh-CN" sz="3200" spc="-10" dirty="0">
                <a:latin typeface="+mn-ea"/>
              </a:rPr>
              <a:t>-</a:t>
            </a:r>
            <a:r>
              <a:rPr lang="zh-CN" altLang="en-US" sz="3200" spc="-10" dirty="0">
                <a:latin typeface="+mn-ea"/>
              </a:rPr>
              <a:t>方差窘境”</a:t>
            </a:r>
            <a:endParaRPr lang="en-CN" sz="3200" dirty="0"/>
          </a:p>
        </p:txBody>
      </p:sp>
      <p:sp>
        <p:nvSpPr>
          <p:cNvPr id="11" name="文本框 119">
            <a:extLst>
              <a:ext uri="{FF2B5EF4-FFF2-40B4-BE49-F238E27FC236}">
                <a16:creationId xmlns:a16="http://schemas.microsoft.com/office/drawing/2014/main" id="{00B62F68-FBC6-D541-8481-AC9439ACF6EB}"/>
              </a:ext>
            </a:extLst>
          </p:cNvPr>
          <p:cNvSpPr txBox="1"/>
          <p:nvPr/>
        </p:nvSpPr>
        <p:spPr>
          <a:xfrm>
            <a:off x="296617" y="4967973"/>
            <a:ext cx="5019966" cy="940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en-CN" sz="2400" dirty="0"/>
              <a:t>训练不足时</a:t>
            </a:r>
            <a:r>
              <a:rPr lang="zh-CN" altLang="en-US" sz="2400" dirty="0"/>
              <a:t>，模型拟合能力差，</a:t>
            </a:r>
            <a:r>
              <a:rPr lang="zh-CN" altLang="en-US" sz="2400" dirty="0">
                <a:solidFill>
                  <a:srgbClr val="FF0000"/>
                </a:solidFill>
              </a:rPr>
              <a:t>偏差</a:t>
            </a:r>
            <a:r>
              <a:rPr lang="zh-CN" altLang="en-US" sz="2400" dirty="0"/>
              <a:t>主导了泛化误差</a:t>
            </a:r>
            <a:endParaRPr lang="en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557B9-EA15-0241-817E-127D7051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784" y="1502967"/>
            <a:ext cx="4431229" cy="3427511"/>
          </a:xfrm>
          <a:prstGeom prst="rect">
            <a:avLst/>
          </a:prstGeom>
        </p:spPr>
      </p:pic>
      <p:sp>
        <p:nvSpPr>
          <p:cNvPr id="13" name="文本框 119">
            <a:extLst>
              <a:ext uri="{FF2B5EF4-FFF2-40B4-BE49-F238E27FC236}">
                <a16:creationId xmlns:a16="http://schemas.microsoft.com/office/drawing/2014/main" id="{34DCE423-D8D1-4B42-81AD-0CBB55E0F7F4}"/>
              </a:ext>
            </a:extLst>
          </p:cNvPr>
          <p:cNvSpPr txBox="1"/>
          <p:nvPr/>
        </p:nvSpPr>
        <p:spPr>
          <a:xfrm>
            <a:off x="5773784" y="4967973"/>
            <a:ext cx="6239544" cy="1383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en-CN" sz="2400" dirty="0"/>
              <a:t>训练充足后</a:t>
            </a:r>
            <a:r>
              <a:rPr lang="zh-CN" altLang="en-US" sz="2400" dirty="0"/>
              <a:t>，模型拟合能力强，数据本身特点会被学到，发生过拟合，对数据扰动敏感，</a:t>
            </a:r>
            <a:r>
              <a:rPr lang="zh-CN" altLang="en-US" sz="2400" dirty="0">
                <a:solidFill>
                  <a:srgbClr val="FF0000"/>
                </a:solidFill>
              </a:rPr>
              <a:t>方差</a:t>
            </a:r>
            <a:r>
              <a:rPr lang="zh-CN" altLang="en-US" sz="2400" dirty="0"/>
              <a:t>主导泛化误差</a:t>
            </a:r>
            <a:endParaRPr lang="en-CN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FF5F25-6973-48DC-AE25-EAF8D55A1C5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2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CN" sz="4000" dirty="0"/>
              <a:t>本章小结</a:t>
            </a:r>
            <a:endParaRPr lang="zh-CN" altLang="en-US" sz="4000" dirty="0"/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114DD10A-8A9E-B648-9D68-0B3B00B1B36B}"/>
              </a:ext>
            </a:extLst>
          </p:cNvPr>
          <p:cNvSpPr txBox="1"/>
          <p:nvPr/>
        </p:nvSpPr>
        <p:spPr>
          <a:xfrm>
            <a:off x="474916" y="905548"/>
            <a:ext cx="1139057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选择方法：</a:t>
            </a: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留出法</a:t>
            </a:r>
            <a:r>
              <a:rPr lang="zh-CN" altLang="en-US" sz="3200" spc="-10" dirty="0">
                <a:latin typeface="+mn-ea"/>
              </a:rPr>
              <a:t>、</a:t>
            </a: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交叉验证法</a:t>
            </a:r>
            <a:r>
              <a:rPr lang="zh-CN" altLang="en-US" sz="3200" spc="-10" dirty="0">
                <a:latin typeface="+mn-ea"/>
              </a:rPr>
              <a:t>、</a:t>
            </a: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自助法</a:t>
            </a:r>
            <a:endParaRPr lang="en-US" altLang="zh-CN" sz="32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9" name="文本框 119">
            <a:extLst>
              <a:ext uri="{FF2B5EF4-FFF2-40B4-BE49-F238E27FC236}">
                <a16:creationId xmlns:a16="http://schemas.microsoft.com/office/drawing/2014/main" id="{4AAFC4B6-E046-8B4E-8362-B0A159C30019}"/>
              </a:ext>
            </a:extLst>
          </p:cNvPr>
          <p:cNvSpPr txBox="1"/>
          <p:nvPr/>
        </p:nvSpPr>
        <p:spPr>
          <a:xfrm>
            <a:off x="434315" y="1631286"/>
            <a:ext cx="1139057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性能度量指标：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1" name="文本框 119">
            <a:extLst>
              <a:ext uri="{FF2B5EF4-FFF2-40B4-BE49-F238E27FC236}">
                <a16:creationId xmlns:a16="http://schemas.microsoft.com/office/drawing/2014/main" id="{5C9CE998-1E6D-1041-829C-8B96131BB56B}"/>
              </a:ext>
            </a:extLst>
          </p:cNvPr>
          <p:cNvSpPr txBox="1"/>
          <p:nvPr/>
        </p:nvSpPr>
        <p:spPr>
          <a:xfrm>
            <a:off x="1257158" y="2164113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回归</a:t>
            </a:r>
            <a:r>
              <a:rPr lang="zh-CN" altLang="en-US" sz="2800" spc="-10" dirty="0">
                <a:latin typeface="+mn-ea"/>
              </a:rPr>
              <a:t>任务：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均方误差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9">
                <a:extLst>
                  <a:ext uri="{FF2B5EF4-FFF2-40B4-BE49-F238E27FC236}">
                    <a16:creationId xmlns:a16="http://schemas.microsoft.com/office/drawing/2014/main" id="{C207B28F-8D4B-C44B-A45A-6FA3672E43D3}"/>
                  </a:ext>
                </a:extLst>
              </p:cNvPr>
              <p:cNvSpPr txBox="1"/>
              <p:nvPr/>
            </p:nvSpPr>
            <p:spPr>
              <a:xfrm>
                <a:off x="1257158" y="2578985"/>
                <a:ext cx="9924644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分类</a:t>
                </a:r>
                <a:r>
                  <a:rPr lang="zh-CN" altLang="en-US" sz="2800" spc="-10" dirty="0">
                    <a:latin typeface="+mn-ea"/>
                  </a:rPr>
                  <a:t>任务：错误率（或精度）；查准率、查全率与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；   </a:t>
                </a:r>
                <a:r>
                  <a:rPr lang="en-US" altLang="zh-CN" sz="2800" spc="-10" dirty="0">
                    <a:latin typeface="+mn-ea"/>
                  </a:rPr>
                  <a:t>ROC</a:t>
                </a:r>
                <a:r>
                  <a:rPr lang="zh-CN" altLang="en-US" sz="2800" spc="-10" dirty="0">
                    <a:latin typeface="+mn-ea"/>
                  </a:rPr>
                  <a:t>与</a:t>
                </a:r>
                <a:r>
                  <a:rPr lang="en-US" altLang="zh-CN" sz="2800" spc="-10" dirty="0">
                    <a:latin typeface="+mn-ea"/>
                  </a:rPr>
                  <a:t>AUC</a:t>
                </a:r>
                <a:r>
                  <a:rPr lang="zh-CN" altLang="en-US" sz="2800" spc="-10" dirty="0">
                    <a:latin typeface="+mn-ea"/>
                  </a:rPr>
                  <a:t>；代价敏感错误率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文本框 119">
                <a:extLst>
                  <a:ext uri="{FF2B5EF4-FFF2-40B4-BE49-F238E27FC236}">
                    <a16:creationId xmlns:a16="http://schemas.microsoft.com/office/drawing/2014/main" id="{C207B28F-8D4B-C44B-A45A-6FA3672E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58" y="2578985"/>
                <a:ext cx="9924644" cy="1082604"/>
              </a:xfrm>
              <a:prstGeom prst="rect">
                <a:avLst/>
              </a:prstGeom>
              <a:blipFill>
                <a:blip r:embed="rId3"/>
                <a:stretch>
                  <a:fillRect l="-1022" t="-2326" b="-151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19">
            <a:extLst>
              <a:ext uri="{FF2B5EF4-FFF2-40B4-BE49-F238E27FC236}">
                <a16:creationId xmlns:a16="http://schemas.microsoft.com/office/drawing/2014/main" id="{AE1163EF-5F28-564B-AE71-E10BE04E22C0}"/>
              </a:ext>
            </a:extLst>
          </p:cNvPr>
          <p:cNvSpPr txBox="1"/>
          <p:nvPr/>
        </p:nvSpPr>
        <p:spPr>
          <a:xfrm>
            <a:off x="434314" y="3641290"/>
            <a:ext cx="1139057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过拟合</a:t>
            </a:r>
            <a:r>
              <a:rPr lang="zh-CN" altLang="en-US" sz="3200" spc="-10" dirty="0">
                <a:latin typeface="+mn-ea"/>
              </a:rPr>
              <a:t>产生因素：</a:t>
            </a:r>
            <a:r>
              <a:rPr lang="zh-CN" altLang="en-US" sz="2800" spc="-10" dirty="0">
                <a:latin typeface="+mn-ea"/>
              </a:rPr>
              <a:t>数据集规模、噪声、问题复杂度、</a:t>
            </a:r>
            <a:r>
              <a:rPr lang="en-US" altLang="zh-CN" sz="2800" spc="-10" dirty="0">
                <a:latin typeface="+mn-ea"/>
              </a:rPr>
              <a:t>VC</a:t>
            </a:r>
            <a:r>
              <a:rPr lang="zh-CN" altLang="en-US" sz="2800" spc="-10" dirty="0">
                <a:latin typeface="+mn-ea"/>
              </a:rPr>
              <a:t>维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DED8306E-42CB-2448-B76F-AECFCA922199}"/>
                  </a:ext>
                </a:extLst>
              </p:cNvPr>
              <p:cNvSpPr txBox="1"/>
              <p:nvPr/>
            </p:nvSpPr>
            <p:spPr>
              <a:xfrm>
                <a:off x="475063" y="4349976"/>
                <a:ext cx="11390577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正则化</a:t>
                </a:r>
                <a:r>
                  <a:rPr lang="zh-CN" altLang="en-US" sz="3200" spc="-10" dirty="0">
                    <a:latin typeface="+mn-ea"/>
                  </a:rPr>
                  <a:t>方法来减少过拟合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DED8306E-42CB-2448-B76F-AECFCA92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63" y="4349976"/>
                <a:ext cx="11390577" cy="633187"/>
              </a:xfrm>
              <a:prstGeom prst="rect">
                <a:avLst/>
              </a:prstGeom>
              <a:blipFill>
                <a:blip r:embed="rId4"/>
                <a:stretch>
                  <a:fillRect l="-1225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A7032F31-428F-6042-82D0-CA752EDC0CB7}"/>
              </a:ext>
            </a:extLst>
          </p:cNvPr>
          <p:cNvSpPr txBox="1"/>
          <p:nvPr/>
        </p:nvSpPr>
        <p:spPr>
          <a:xfrm>
            <a:off x="434315" y="5708901"/>
            <a:ext cx="1139057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模型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偏差</a:t>
            </a:r>
            <a:r>
              <a:rPr lang="en-US" altLang="zh-CN" sz="3200" spc="-10" dirty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方差</a:t>
            </a:r>
            <a:r>
              <a:rPr lang="zh-CN" altLang="en-US" sz="3200" spc="-10" dirty="0">
                <a:latin typeface="+mn-ea"/>
              </a:rPr>
              <a:t>分解与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平衡</a:t>
            </a:r>
            <a:endParaRPr lang="en-US" altLang="zh-CN" sz="3200" spc="-1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文本框 119">
            <a:extLst>
              <a:ext uri="{FF2B5EF4-FFF2-40B4-BE49-F238E27FC236}">
                <a16:creationId xmlns:a16="http://schemas.microsoft.com/office/drawing/2014/main" id="{76E5F30C-0DC8-714D-8DE0-3060AB077951}"/>
              </a:ext>
            </a:extLst>
          </p:cNvPr>
          <p:cNvSpPr txBox="1"/>
          <p:nvPr/>
        </p:nvSpPr>
        <p:spPr>
          <a:xfrm>
            <a:off x="474916" y="5058524"/>
            <a:ext cx="1166345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3200" spc="-10" dirty="0">
                <a:latin typeface="+mn-ea"/>
              </a:rPr>
              <a:t>特征</a:t>
            </a:r>
            <a:r>
              <a:rPr lang="zh-CN" altLang="en-US" sz="3200" spc="-10" dirty="0">
                <a:latin typeface="+mn-ea"/>
              </a:rPr>
              <a:t>选择方法（子集搜索与评价）：过滤式、包裹式、嵌入式 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AB9D3B-E69D-4C2B-A7AC-9482F7D74D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22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/>
              <p:nvPr/>
            </p:nvSpPr>
            <p:spPr>
              <a:xfrm>
                <a:off x="566961" y="969238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测试误差度量的是模型在“</a:t>
                </a:r>
                <a:r>
                  <a:rPr lang="zh-CN" altLang="en-US" sz="3200" spc="-10" dirty="0">
                    <a:solidFill>
                      <a:schemeClr val="accent1"/>
                    </a:solidFill>
                    <a:latin typeface="+mn-ea"/>
                  </a:rPr>
                  <a:t>测试集</a:t>
                </a:r>
                <a14:m>
                  <m:oMath xmlns:m="http://schemas.openxmlformats.org/officeDocument/2006/math">
                    <m:r>
                      <a:rPr lang="en-US" altLang="zh-CN" sz="32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”上的判别能力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969238"/>
                <a:ext cx="11403926" cy="633187"/>
              </a:xfrm>
              <a:prstGeom prst="rect">
                <a:avLst/>
              </a:prstGeom>
              <a:blipFill>
                <a:blip r:embed="rId3"/>
                <a:stretch>
                  <a:fillRect l="-1224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/>
              <p:nvPr/>
            </p:nvSpPr>
            <p:spPr>
              <a:xfrm>
                <a:off x="1032869" y="1562769"/>
                <a:ext cx="10592170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测试集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是从给定的数据集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pc="-1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pc="-1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pc="-1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中划分出来的，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测试集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尽可能与</a:t>
                </a:r>
                <a:r>
                  <a:rPr lang="zh-CN" altLang="en-CN" sz="2800" spc="-10" dirty="0">
                    <a:solidFill>
                      <a:schemeClr val="accent1"/>
                    </a:solidFill>
                    <a:latin typeface="+mn-ea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互斥。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9" y="1562769"/>
                <a:ext cx="10592170" cy="1082604"/>
              </a:xfrm>
              <a:prstGeom prst="rect">
                <a:avLst/>
              </a:prstGeom>
              <a:blipFill>
                <a:blip r:embed="rId4"/>
                <a:stretch>
                  <a:fillRect l="-1198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E6F3A0-6E6A-5E43-B52F-9560D0393A48}"/>
                  </a:ext>
                </a:extLst>
              </p:cNvPr>
              <p:cNvSpPr txBox="1"/>
              <p:nvPr/>
            </p:nvSpPr>
            <p:spPr>
              <a:xfrm>
                <a:off x="566961" y="2871843"/>
                <a:ext cx="8583570" cy="633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下面介绍三种常见的从</a:t>
                </a:r>
                <a14:m>
                  <m:oMath xmlns:m="http://schemas.openxmlformats.org/officeDocument/2006/math">
                    <m:r>
                      <a:rPr lang="zh-CN" altLang="en-US" sz="32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中分离出</a:t>
                </a:r>
                <a14:m>
                  <m:oMath xmlns:m="http://schemas.openxmlformats.org/officeDocument/2006/math">
                    <m:r>
                      <a:rPr lang="en-US" altLang="zh-CN" sz="32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sz="32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32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的方法：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E6F3A0-6E6A-5E43-B52F-9560D039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2871843"/>
                <a:ext cx="8583570" cy="633187"/>
              </a:xfrm>
              <a:prstGeom prst="rect">
                <a:avLst/>
              </a:prstGeom>
              <a:blipFill>
                <a:blip r:embed="rId5"/>
                <a:stretch>
                  <a:fillRect l="-1625" t="-4000" r="-6499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19">
            <a:extLst>
              <a:ext uri="{FF2B5EF4-FFF2-40B4-BE49-F238E27FC236}">
                <a16:creationId xmlns:a16="http://schemas.microsoft.com/office/drawing/2014/main" id="{0A3CBEA8-1110-C342-9310-58297C5831CF}"/>
              </a:ext>
            </a:extLst>
          </p:cNvPr>
          <p:cNvSpPr txBox="1"/>
          <p:nvPr/>
        </p:nvSpPr>
        <p:spPr>
          <a:xfrm>
            <a:off x="1032869" y="3573054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留出法（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hold-out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2CE4E29E-0207-5642-87ED-F6C0FB9C3644}"/>
              </a:ext>
            </a:extLst>
          </p:cNvPr>
          <p:cNvSpPr txBox="1"/>
          <p:nvPr/>
        </p:nvSpPr>
        <p:spPr>
          <a:xfrm>
            <a:off x="1032868" y="4206617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交叉验证法（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cross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validation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0D7C093D-C800-B64B-8177-52E4FE19D6DD}"/>
              </a:ext>
            </a:extLst>
          </p:cNvPr>
          <p:cNvSpPr txBox="1"/>
          <p:nvPr/>
        </p:nvSpPr>
        <p:spPr>
          <a:xfrm>
            <a:off x="1032867" y="4834196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自助法（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bootstrapping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6F33F0-63AE-40AF-B5FD-B420359AFD3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19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/>
              <p:nvPr/>
            </p:nvSpPr>
            <p:spPr>
              <a:xfrm>
                <a:off x="876113" y="1254644"/>
                <a:ext cx="10932708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CN" sz="2800" spc="-10" dirty="0">
                    <a:latin typeface="+mn-ea"/>
                  </a:rPr>
                  <a:t>直接</a:t>
                </a:r>
                <a:r>
                  <a:rPr lang="zh-CN" altLang="en-US" sz="2800" spc="-10" dirty="0">
                    <a:latin typeface="+mn-ea"/>
                  </a:rPr>
                  <a:t>将数据集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划分为两个互斥的集合，即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altLang="zh-CN" sz="2800" spc="-10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上训练出模型后，用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来评估其测试误差，作为对泛化误差的估计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3" y="1254644"/>
                <a:ext cx="10932708" cy="1082604"/>
              </a:xfrm>
              <a:prstGeom prst="rect">
                <a:avLst/>
              </a:prstGeom>
              <a:blipFill>
                <a:blip r:embed="rId3"/>
                <a:stretch>
                  <a:fillRect l="-1161" t="-2326" r="-697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119">
            <a:extLst>
              <a:ext uri="{FF2B5EF4-FFF2-40B4-BE49-F238E27FC236}">
                <a16:creationId xmlns:a16="http://schemas.microsoft.com/office/drawing/2014/main" id="{0893D6E2-A31A-E64B-A509-53F026953D1C}"/>
              </a:ext>
            </a:extLst>
          </p:cNvPr>
          <p:cNvSpPr txBox="1"/>
          <p:nvPr/>
        </p:nvSpPr>
        <p:spPr>
          <a:xfrm>
            <a:off x="397142" y="689105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留出法（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hold-out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21848D5E-28AD-0849-9704-0B760B6EC291}"/>
                  </a:ext>
                </a:extLst>
              </p:cNvPr>
              <p:cNvSpPr txBox="1"/>
              <p:nvPr/>
            </p:nvSpPr>
            <p:spPr>
              <a:xfrm>
                <a:off x="876109" y="2371339"/>
                <a:ext cx="10671451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latin typeface="+mn-ea"/>
                  </a:rPr>
                  <a:t>尽可能</a:t>
                </a:r>
                <a:r>
                  <a:rPr lang="zh-CN" altLang="en-US" sz="2800" spc="-10" dirty="0">
                    <a:latin typeface="+mn-ea"/>
                  </a:rPr>
                  <a:t>保证</a:t>
                </a: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分布的一致性，避免引入额外的偏差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21848D5E-28AD-0849-9704-0B760B6EC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09" y="2371339"/>
                <a:ext cx="10671451" cy="565539"/>
              </a:xfrm>
              <a:prstGeom prst="rect">
                <a:avLst/>
              </a:prstGeom>
              <a:blipFill>
                <a:blip r:embed="rId4"/>
                <a:stretch>
                  <a:fillRect l="-1070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19">
            <a:extLst>
              <a:ext uri="{FF2B5EF4-FFF2-40B4-BE49-F238E27FC236}">
                <a16:creationId xmlns:a16="http://schemas.microsoft.com/office/drawing/2014/main" id="{1B3293AE-1B52-C04D-BA7D-8FA069A503EC}"/>
              </a:ext>
            </a:extLst>
          </p:cNvPr>
          <p:cNvSpPr txBox="1"/>
          <p:nvPr/>
        </p:nvSpPr>
        <p:spPr>
          <a:xfrm>
            <a:off x="876110" y="3533636"/>
            <a:ext cx="10932711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单次使用</a:t>
            </a:r>
            <a:r>
              <a:rPr lang="zh-CN" altLang="en-CN" sz="2800" spc="-10" dirty="0">
                <a:latin typeface="+mn-ea"/>
              </a:rPr>
              <a:t>留出法</a:t>
            </a:r>
            <a:r>
              <a:rPr lang="zh-CN" altLang="en-US" sz="2800" spc="-10" dirty="0">
                <a:latin typeface="+mn-ea"/>
              </a:rPr>
              <a:t>得到的估计结果不够稳定可靠，</a:t>
            </a:r>
            <a:r>
              <a:rPr lang="zh-CN" altLang="en-CN" sz="2800" spc="-10" dirty="0">
                <a:latin typeface="+mn-ea"/>
              </a:rPr>
              <a:t>采用</a:t>
            </a:r>
            <a:r>
              <a:rPr lang="zh-CN" altLang="en-US" sz="2800" spc="-10" dirty="0">
                <a:latin typeface="+mn-ea"/>
              </a:rPr>
              <a:t>若干次随机划分，重复进行试验评估，再取平均值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6B45BE10-B487-3248-84E7-3A7F386146FE}"/>
                  </a:ext>
                </a:extLst>
              </p:cNvPr>
              <p:cNvSpPr txBox="1"/>
              <p:nvPr/>
            </p:nvSpPr>
            <p:spPr>
              <a:xfrm>
                <a:off x="932597" y="4647459"/>
                <a:ext cx="10671451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存在的矛盾：</a:t>
                </a:r>
                <a:r>
                  <a:rPr lang="en-US" altLang="zh-CN" sz="2800" spc="-1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大小的分配问题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6B45BE10-B487-3248-84E7-3A7F38614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97" y="4647459"/>
                <a:ext cx="10671451" cy="565539"/>
              </a:xfrm>
              <a:prstGeom prst="rect">
                <a:avLst/>
              </a:prstGeom>
              <a:blipFill>
                <a:blip r:embed="rId5"/>
                <a:stretch>
                  <a:fillRect l="-1070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19">
            <a:extLst>
              <a:ext uri="{FF2B5EF4-FFF2-40B4-BE49-F238E27FC236}">
                <a16:creationId xmlns:a16="http://schemas.microsoft.com/office/drawing/2014/main" id="{A87D81EE-3A87-D64F-A99E-D54823726218}"/>
              </a:ext>
            </a:extLst>
          </p:cNvPr>
          <p:cNvSpPr txBox="1"/>
          <p:nvPr/>
        </p:nvSpPr>
        <p:spPr>
          <a:xfrm>
            <a:off x="1348100" y="2936878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i="1" spc="-10" dirty="0">
                <a:latin typeface="+mn-ea"/>
              </a:rPr>
              <a:t>如分类任务中保持样本的类别比例类似，类似于统计中的分层采样</a:t>
            </a:r>
            <a:endParaRPr lang="en-US" altLang="zh-CN" sz="2800" i="1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D3A47D7-A5B8-B645-9B91-F6607C880DEF}"/>
                  </a:ext>
                </a:extLst>
              </p:cNvPr>
              <p:cNvSpPr txBox="1"/>
              <p:nvPr/>
            </p:nvSpPr>
            <p:spPr>
              <a:xfrm>
                <a:off x="1520549" y="5212998"/>
                <a:ext cx="10671451" cy="108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i="1" spc="-10" dirty="0">
                    <a:latin typeface="+mn-ea"/>
                  </a:rPr>
                  <a:t>大</a:t>
                </a: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i="1" spc="-10" dirty="0">
                    <a:solidFill>
                      <a:srgbClr val="FF0000"/>
                    </a:solidFill>
                    <a:latin typeface="+mn-ea"/>
                  </a:rPr>
                  <a:t>小</a:t>
                </a:r>
                <a:r>
                  <a:rPr lang="zh-CN" altLang="en-US" sz="2800" i="1" spc="-10" dirty="0">
                    <a:latin typeface="+mn-ea"/>
                  </a:rPr>
                  <a:t>，评估结果不够稳定准确；</a:t>
                </a:r>
                <a:endParaRPr lang="en-US" altLang="zh-CN" sz="2800" i="1" spc="-10" dirty="0"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i="1" spc="-10" dirty="0">
                    <a:solidFill>
                      <a:srgbClr val="FF0000"/>
                    </a:solidFill>
                    <a:latin typeface="+mn-ea"/>
                  </a:rPr>
                  <a:t>小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i="1" spc="-10" dirty="0">
                    <a:latin typeface="+mn-ea"/>
                  </a:rPr>
                  <a:t>大，训练出的模型与用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i="1" spc="-10" dirty="0">
                    <a:latin typeface="+mn-ea"/>
                  </a:rPr>
                  <a:t>训练出的模型可能有较大差别</a:t>
                </a:r>
                <a:endParaRPr lang="en-US" altLang="zh-CN" sz="28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D3A47D7-A5B8-B645-9B91-F6607C88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549" y="5212998"/>
                <a:ext cx="10671451" cy="1081771"/>
              </a:xfrm>
              <a:prstGeom prst="rect">
                <a:avLst/>
              </a:prstGeom>
              <a:blipFill>
                <a:blip r:embed="rId6"/>
                <a:stretch>
                  <a:fillRect l="-1069" t="-2326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60F076-2914-459A-8F28-EA80C3CAE3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87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D025825C-0AD4-4A43-9AC9-139895665C50}"/>
                  </a:ext>
                </a:extLst>
              </p:cNvPr>
              <p:cNvSpPr txBox="1"/>
              <p:nvPr/>
            </p:nvSpPr>
            <p:spPr>
              <a:xfrm>
                <a:off x="160638" y="1254644"/>
                <a:ext cx="5935362" cy="3192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spc="-10" dirty="0">
                    <a:latin typeface="+mn-ea"/>
                  </a:rPr>
                  <a:t>将数据集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划分为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分布尽可能一致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个互斥子集，即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spc="-10" dirty="0">
                    <a:latin typeface="+mn-ea"/>
                  </a:rPr>
                  <a:t>…</a:t>
                </a:r>
                <a:r>
                  <a:rPr lang="en-US" altLang="zh-CN" sz="2800" spc="-1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  <m:d>
                      <m:d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；</a:t>
                </a:r>
                <a:endParaRPr lang="en-US" altLang="zh-CN" sz="28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spc="-10" dirty="0">
                    <a:latin typeface="+mn-ea"/>
                  </a:rPr>
                  <a:t>每次用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个子集的并集作为训练集，余下的子集作为测试集；</a:t>
                </a:r>
                <a:endParaRPr lang="en-US" altLang="zh-CN" sz="28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spc="-10" dirty="0">
                    <a:latin typeface="+mn-ea"/>
                  </a:rPr>
                  <a:t>返回这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个测试结果的均值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D025825C-0AD4-4A43-9AC9-139895665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8" y="1254644"/>
                <a:ext cx="5935362" cy="3192477"/>
              </a:xfrm>
              <a:prstGeom prst="rect">
                <a:avLst/>
              </a:prstGeom>
              <a:blipFill>
                <a:blip r:embed="rId3"/>
                <a:stretch>
                  <a:fillRect l="-2559" t="-1976" r="-1919" b="-51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088CCA3C-3282-934B-8F9A-D3B7C961159D}"/>
                  </a:ext>
                </a:extLst>
              </p:cNvPr>
              <p:cNvSpPr txBox="1"/>
              <p:nvPr/>
            </p:nvSpPr>
            <p:spPr>
              <a:xfrm>
                <a:off x="338303" y="722682"/>
                <a:ext cx="10273549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交叉验证法（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cross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validation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）</a:t>
                </a:r>
                <a:r>
                  <a:rPr lang="zh-CN" altLang="en-US" sz="2800" spc="-10" dirty="0">
                    <a:latin typeface="+mn-ea"/>
                  </a:rPr>
                  <a:t>，也称为“</a:t>
                </a: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spc="-10" dirty="0">
                    <a:solidFill>
                      <a:srgbClr val="C00000"/>
                    </a:solidFill>
                    <a:latin typeface="+mn-ea"/>
                  </a:rPr>
                  <a:t>折交叉验证</a:t>
                </a:r>
                <a:r>
                  <a:rPr lang="zh-CN" altLang="en-US" sz="2800" spc="-10" dirty="0">
                    <a:latin typeface="+mn-ea"/>
                  </a:rPr>
                  <a:t>”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088CCA3C-3282-934B-8F9A-D3B7C961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03" y="722682"/>
                <a:ext cx="10273549" cy="565539"/>
              </a:xfrm>
              <a:prstGeom prst="rect">
                <a:avLst/>
              </a:prstGeom>
              <a:blipFill>
                <a:blip r:embed="rId4"/>
                <a:stretch>
                  <a:fillRect l="-988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F07C2CF-2CC4-4C41-804C-16809AFD622F}"/>
                  </a:ext>
                </a:extLst>
              </p:cNvPr>
              <p:cNvSpPr txBox="1"/>
              <p:nvPr/>
            </p:nvSpPr>
            <p:spPr>
              <a:xfrm>
                <a:off x="100478" y="4542662"/>
                <a:ext cx="6422368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latin typeface="+mn-ea"/>
                  </a:rPr>
                  <a:t>随机</a:t>
                </a:r>
                <a:r>
                  <a:rPr lang="zh-CN" altLang="en-US" sz="2800" spc="-10" dirty="0">
                    <a:latin typeface="+mn-ea"/>
                  </a:rPr>
                  <a:t>使用不同的划分重复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次</a:t>
                </a:r>
                <a:r>
                  <a:rPr lang="zh-CN" altLang="en-CN" sz="2800" spc="-10" dirty="0">
                    <a:latin typeface="+mn-ea"/>
                  </a:rPr>
                  <a:t>取均值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F07C2CF-2CC4-4C41-804C-16809AFD6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8" y="4542662"/>
                <a:ext cx="6422368" cy="565539"/>
              </a:xfrm>
              <a:prstGeom prst="rect">
                <a:avLst/>
              </a:prstGeom>
              <a:blipFill>
                <a:blip r:embed="rId5"/>
                <a:stretch>
                  <a:fillRect l="-1578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4: A schematic illustration of K-fold cross-validation for K = 5.... |  Download Scientific Diagram">
            <a:extLst>
              <a:ext uri="{FF2B5EF4-FFF2-40B4-BE49-F238E27FC236}">
                <a16:creationId xmlns:a16="http://schemas.microsoft.com/office/drawing/2014/main" id="{6BF78311-817B-F440-90F4-0F72B490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74" y="1559293"/>
            <a:ext cx="5689515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19">
            <a:extLst>
              <a:ext uri="{FF2B5EF4-FFF2-40B4-BE49-F238E27FC236}">
                <a16:creationId xmlns:a16="http://schemas.microsoft.com/office/drawing/2014/main" id="{7FC824F8-DED3-FB42-8C2E-0DCA2F3B08A6}"/>
              </a:ext>
            </a:extLst>
          </p:cNvPr>
          <p:cNvSpPr txBox="1"/>
          <p:nvPr/>
        </p:nvSpPr>
        <p:spPr>
          <a:xfrm>
            <a:off x="6244182" y="5670545"/>
            <a:ext cx="5854490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spc="-10" dirty="0">
                <a:solidFill>
                  <a:srgbClr val="7030A0"/>
                </a:solidFill>
                <a:latin typeface="+mn-ea"/>
              </a:rPr>
              <a:t>5</a:t>
            </a:r>
            <a:r>
              <a:rPr lang="zh-CN" altLang="en-US" sz="2400" spc="-10" dirty="0">
                <a:solidFill>
                  <a:srgbClr val="7030A0"/>
                </a:solidFill>
                <a:latin typeface="+mn-ea"/>
              </a:rPr>
              <a:t>折交叉验证示意图</a:t>
            </a:r>
            <a:endParaRPr lang="en-US" altLang="zh-CN" sz="2400" spc="-10" dirty="0">
              <a:solidFill>
                <a:srgbClr val="7030A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A483B743-4986-8B46-9094-3096A0872786}"/>
                  </a:ext>
                </a:extLst>
              </p:cNvPr>
              <p:cNvSpPr txBox="1"/>
              <p:nvPr/>
            </p:nvSpPr>
            <p:spPr>
              <a:xfrm>
                <a:off x="100478" y="5112655"/>
                <a:ext cx="716659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latin typeface="+mn-ea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，得到</a:t>
                </a:r>
                <a:r>
                  <a:rPr lang="zh-CN" altLang="en-US" sz="2800" b="1" spc="-10" dirty="0">
                    <a:solidFill>
                      <a:srgbClr val="C00000"/>
                    </a:solidFill>
                    <a:latin typeface="+mn-ea"/>
                  </a:rPr>
                  <a:t>留一法</a:t>
                </a:r>
                <a:r>
                  <a:rPr lang="en-US" altLang="zh-CN" sz="2400" spc="-10" dirty="0">
                    <a:latin typeface="+mn-ea"/>
                  </a:rPr>
                  <a:t>(leave-one-out)</a:t>
                </a: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A483B743-4986-8B46-9094-3096A0872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8" y="5112655"/>
                <a:ext cx="7166594" cy="565539"/>
              </a:xfrm>
              <a:prstGeom prst="rect">
                <a:avLst/>
              </a:prstGeom>
              <a:blipFill>
                <a:blip r:embed="rId7"/>
                <a:stretch>
                  <a:fillRect l="-1413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37AE6679-157F-4047-AE86-A04B0E285440}"/>
                  </a:ext>
                </a:extLst>
              </p:cNvPr>
              <p:cNvSpPr txBox="1"/>
              <p:nvPr/>
            </p:nvSpPr>
            <p:spPr>
              <a:xfrm>
                <a:off x="566961" y="5642099"/>
                <a:ext cx="5812713" cy="550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600" i="1" spc="-10" dirty="0">
                    <a:latin typeface="+mn-ea"/>
                  </a:rPr>
                  <a:t>评估结果比较准确，</a:t>
                </a:r>
                <a14:m>
                  <m:oMath xmlns:m="http://schemas.openxmlformats.org/officeDocument/2006/math">
                    <m:r>
                      <a:rPr lang="zh-CN" altLang="en-US" sz="24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600" i="1" spc="-10" dirty="0">
                    <a:latin typeface="+mn-ea"/>
                  </a:rPr>
                  <a:t>大时计算开销大</a:t>
                </a:r>
                <a:endParaRPr lang="en-US" altLang="zh-CN" sz="26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37AE6679-157F-4047-AE86-A04B0E28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5642099"/>
                <a:ext cx="5812713" cy="550985"/>
              </a:xfrm>
              <a:prstGeom prst="rect">
                <a:avLst/>
              </a:prstGeom>
              <a:blipFill>
                <a:blip r:embed="rId8"/>
                <a:stretch>
                  <a:fillRect l="-1743" t="-2273"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0C7E4D-75F1-4628-8B59-15EB3CB8AD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37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3FEFDAAC-575D-1E4F-A4DB-96E673BDDCC6}"/>
                  </a:ext>
                </a:extLst>
              </p:cNvPr>
              <p:cNvSpPr txBox="1"/>
              <p:nvPr/>
            </p:nvSpPr>
            <p:spPr>
              <a:xfrm>
                <a:off x="383179" y="929995"/>
                <a:ext cx="11431832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留出法和交叉验证法中训练集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比数据集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小，会引入因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训练样本规模不同而导致的偏差</a:t>
                </a:r>
                <a:r>
                  <a:rPr lang="zh-CN" altLang="en-US" sz="2800" spc="-10" dirty="0">
                    <a:latin typeface="+mn-ea"/>
                  </a:rPr>
                  <a:t>；留一法受规模不同的影响小但计算复杂度高，怎么办？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3FEFDAAC-575D-1E4F-A4DB-96E673BD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9" y="929995"/>
                <a:ext cx="11431832" cy="1082604"/>
              </a:xfrm>
              <a:prstGeom prst="rect">
                <a:avLst/>
              </a:prstGeom>
              <a:blipFill>
                <a:blip r:embed="rId3"/>
                <a:stretch>
                  <a:fillRect l="-1110" t="-2326" r="-1887" b="-151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FC93E0D0-E750-EA43-92C4-84D152A81E41}"/>
                  </a:ext>
                </a:extLst>
              </p:cNvPr>
              <p:cNvSpPr txBox="1"/>
              <p:nvPr/>
            </p:nvSpPr>
            <p:spPr>
              <a:xfrm>
                <a:off x="760274" y="3706364"/>
                <a:ext cx="10671451" cy="531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600" spc="-10" dirty="0">
                    <a:latin typeface="+mn-ea"/>
                  </a:rPr>
                  <a:t>有部分</a:t>
                </a:r>
                <a:r>
                  <a:rPr lang="zh-CN" altLang="en-US" sz="2600" spc="-10" dirty="0">
                    <a:latin typeface="+mn-ea"/>
                  </a:rPr>
                  <a:t>样本在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 spc="-1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6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600" i="1" spc="-1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600" spc="-10" dirty="0">
                    <a:latin typeface="+mn-ea"/>
                  </a:rPr>
                  <a:t>中重复出现，而另一部分样本不出现</a:t>
                </a:r>
                <a:endParaRPr lang="en-US" altLang="zh-CN" sz="26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FC93E0D0-E750-EA43-92C4-84D152A8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74" y="3706364"/>
                <a:ext cx="10671451" cy="531749"/>
              </a:xfrm>
              <a:prstGeom prst="rect">
                <a:avLst/>
              </a:prstGeom>
              <a:blipFill>
                <a:blip r:embed="rId4"/>
                <a:stretch>
                  <a:fillRect l="-951" t="-2326" b="-279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5C97E5AC-98B9-9D42-AC36-E6B43EA74707}"/>
                  </a:ext>
                </a:extLst>
              </p:cNvPr>
              <p:cNvSpPr txBox="1"/>
              <p:nvPr/>
            </p:nvSpPr>
            <p:spPr>
              <a:xfrm>
                <a:off x="1051318" y="4078170"/>
                <a:ext cx="11140682" cy="744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600" i="1" spc="-10" dirty="0">
                    <a:latin typeface="+mn-ea"/>
                  </a:rPr>
                  <a:t>始终不出现的概率为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600" i="1" spc="-10" dirty="0">
                    <a:latin typeface="+mn-ea"/>
                  </a:rPr>
                  <a:t>，其极限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i="1" spc="-1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i="1" spc="-1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 i="0" spc="-1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600" i="1" spc="-1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 spc="-1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f>
                              <m:fPr>
                                <m:ctrlPr>
                                  <a:rPr lang="en-US" altLang="zh-CN" sz="2600" i="1" spc="-1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600" i="1" spc="-1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600" i="1" spc="-1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zh-CN" sz="2600" i="1" spc="-1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600" i="1" spc="-1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CN" sz="26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0.368</m:t>
                        </m:r>
                      </m:e>
                    </m:func>
                  </m:oMath>
                </a14:m>
                <a:endParaRPr lang="en-US" altLang="zh-CN" sz="26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5C97E5AC-98B9-9D42-AC36-E6B43EA74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18" y="4078170"/>
                <a:ext cx="11140682" cy="744563"/>
              </a:xfrm>
              <a:prstGeom prst="rect">
                <a:avLst/>
              </a:prstGeom>
              <a:blipFill>
                <a:blip r:embed="rId5"/>
                <a:stretch>
                  <a:fillRect l="-910" b="-84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19">
            <a:extLst>
              <a:ext uri="{FF2B5EF4-FFF2-40B4-BE49-F238E27FC236}">
                <a16:creationId xmlns:a16="http://schemas.microsoft.com/office/drawing/2014/main" id="{FA5650A9-8B08-3A44-97AF-BF61A9673398}"/>
              </a:ext>
            </a:extLst>
          </p:cNvPr>
          <p:cNvSpPr txBox="1"/>
          <p:nvPr/>
        </p:nvSpPr>
        <p:spPr>
          <a:xfrm>
            <a:off x="383179" y="2052251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自助法（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bootstrapping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FDB77A30-04A1-9541-9AFD-4BAFECB45408}"/>
                  </a:ext>
                </a:extLst>
              </p:cNvPr>
              <p:cNvSpPr txBox="1"/>
              <p:nvPr/>
            </p:nvSpPr>
            <p:spPr>
              <a:xfrm>
                <a:off x="383179" y="2660564"/>
                <a:ext cx="11636376" cy="108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CN" sz="2800" spc="-10" dirty="0">
                    <a:latin typeface="+mn-ea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个样本的数据集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</a:t>
                </a:r>
                <a:r>
                  <a:rPr lang="zh-CN" altLang="en-CN" sz="2800" spc="-10" dirty="0">
                    <a:solidFill>
                      <a:srgbClr val="C00000"/>
                    </a:solidFill>
                    <a:latin typeface="+mn-ea"/>
                  </a:rPr>
                  <a:t>有放回</a:t>
                </a:r>
                <a:r>
                  <a:rPr lang="zh-CN" altLang="en-US" sz="2800" spc="-10" dirty="0">
                    <a:solidFill>
                      <a:srgbClr val="C00000"/>
                    </a:solidFill>
                    <a:latin typeface="+mn-ea"/>
                  </a:rPr>
                  <a:t>地采样</a:t>
                </a:r>
                <a:r>
                  <a:rPr lang="zh-CN" altLang="en-US" sz="2800" spc="-10" dirty="0">
                    <a:latin typeface="+mn-ea"/>
                  </a:rPr>
                  <a:t>得到包含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个样本的数据集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800" b="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spc="-10" dirty="0">
                    <a:latin typeface="+mn-ea"/>
                  </a:rPr>
                  <a:t>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spc="-10" dirty="0">
                    <a:latin typeface="+mn-ea"/>
                  </a:rPr>
                  <a:t>作为训练集，</a:t>
                </a:r>
                <a:r>
                  <a:rPr lang="en-US" altLang="zh-CN" sz="2800" spc="-1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spc="-10" dirty="0">
                    <a:latin typeface="+mn-ea"/>
                  </a:rPr>
                  <a:t>用作测试集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FDB77A30-04A1-9541-9AFD-4BAFECB45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9" y="2660564"/>
                <a:ext cx="11636376" cy="1081771"/>
              </a:xfrm>
              <a:prstGeom prst="rect">
                <a:avLst/>
              </a:prstGeom>
              <a:blipFill>
                <a:blip r:embed="rId6"/>
                <a:stretch>
                  <a:fillRect l="-1309" t="-6977" b="-174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19">
            <a:extLst>
              <a:ext uri="{FF2B5EF4-FFF2-40B4-BE49-F238E27FC236}">
                <a16:creationId xmlns:a16="http://schemas.microsoft.com/office/drawing/2014/main" id="{97A0ABDA-7BF8-9846-8CC3-91EAAA48BF7F}"/>
              </a:ext>
            </a:extLst>
          </p:cNvPr>
          <p:cNvSpPr txBox="1"/>
          <p:nvPr/>
        </p:nvSpPr>
        <p:spPr>
          <a:xfrm>
            <a:off x="760274" y="4811298"/>
            <a:ext cx="10671451" cy="53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600" spc="-10" dirty="0">
                <a:latin typeface="+mn-ea"/>
              </a:rPr>
              <a:t>在数据集小，难以划分训练集和</a:t>
            </a:r>
            <a:r>
              <a:rPr lang="zh-CN" altLang="en-CN" sz="2600" spc="-10" dirty="0">
                <a:latin typeface="+mn-ea"/>
              </a:rPr>
              <a:t>测试集</a:t>
            </a:r>
            <a:r>
              <a:rPr lang="zh-CN" altLang="en-US" sz="2600" spc="-10" dirty="0">
                <a:latin typeface="+mn-ea"/>
              </a:rPr>
              <a:t>有用</a:t>
            </a:r>
            <a:endParaRPr lang="en-US" altLang="zh-CN" sz="26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148C3F29-D0E0-4C46-A0CA-A86DB9E9235F}"/>
              </a:ext>
            </a:extLst>
          </p:cNvPr>
          <p:cNvSpPr txBox="1"/>
          <p:nvPr/>
        </p:nvSpPr>
        <p:spPr>
          <a:xfrm>
            <a:off x="760273" y="5350777"/>
            <a:ext cx="11054738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600" spc="-10" dirty="0">
                <a:latin typeface="+mn-ea"/>
              </a:rPr>
              <a:t>改变了初始数据集的分布，引入估计偏差，数据量足够时，留出法和交叉验证法更常用</a:t>
            </a:r>
            <a:endParaRPr lang="en-US" altLang="zh-CN" sz="26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3E60FD-3C9D-4B4C-AF1F-057BEBA164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29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969238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调参与最终模型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7CE57A9D-E113-EE4C-AFBE-1708C65BE759}"/>
              </a:ext>
            </a:extLst>
          </p:cNvPr>
          <p:cNvSpPr txBox="1"/>
          <p:nvPr/>
        </p:nvSpPr>
        <p:spPr>
          <a:xfrm>
            <a:off x="566961" y="1794734"/>
            <a:ext cx="11625039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学习算法的参数配置不同，会导致模型的性能有显著差别。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endParaRPr lang="en-US" altLang="zh-CN" sz="28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E5D381A3-0490-8740-BFE3-1B4AF2E5E013}"/>
              </a:ext>
            </a:extLst>
          </p:cNvPr>
          <p:cNvSpPr txBox="1"/>
          <p:nvPr/>
        </p:nvSpPr>
        <p:spPr>
          <a:xfrm>
            <a:off x="986055" y="3473634"/>
            <a:ext cx="1098483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2800" spc="-10" dirty="0">
                <a:latin typeface="+mn-ea"/>
              </a:rPr>
              <a:t>对每个</a:t>
            </a:r>
            <a:r>
              <a:rPr lang="zh-CN" altLang="en-US" sz="2800" spc="-10" dirty="0">
                <a:latin typeface="+mn-ea"/>
              </a:rPr>
              <a:t>参数选定一个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范围</a:t>
            </a:r>
            <a:r>
              <a:rPr lang="zh-CN" altLang="en-US" sz="2800" spc="-10" dirty="0">
                <a:latin typeface="+mn-ea"/>
              </a:rPr>
              <a:t>和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变化步长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5121C01-5B6E-DA4A-9180-E5A8AA85C1E4}"/>
                  </a:ext>
                </a:extLst>
              </p:cNvPr>
              <p:cNvSpPr txBox="1"/>
              <p:nvPr/>
            </p:nvSpPr>
            <p:spPr>
              <a:xfrm>
                <a:off x="566961" y="4403558"/>
                <a:ext cx="11236018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US" sz="2800" spc="-10" dirty="0">
                    <a:latin typeface="+mn-ea"/>
                  </a:rPr>
                  <a:t>模型评估与选择过程只用了部分数据进行训练，在学习算法和参数配置完成后，应使用数据集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对模型进行重新训练，得到</a:t>
                </a:r>
                <a:r>
                  <a:rPr lang="zh-CN" altLang="en-US" sz="2800" spc="-10" dirty="0">
                    <a:solidFill>
                      <a:srgbClr val="C00000"/>
                    </a:solidFill>
                    <a:latin typeface="+mn-ea"/>
                  </a:rPr>
                  <a:t>最终模型</a:t>
                </a:r>
                <a:endParaRPr lang="en-US" altLang="zh-CN" sz="2800" spc="-1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5121C01-5B6E-DA4A-9180-E5A8AA85C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4403558"/>
                <a:ext cx="11236018" cy="1082604"/>
              </a:xfrm>
              <a:prstGeom prst="rect">
                <a:avLst/>
              </a:prstGeom>
              <a:blipFill>
                <a:blip r:embed="rId3"/>
                <a:stretch>
                  <a:fillRect l="-903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D41AE9-AA36-5243-AA9B-88BE883F0648}"/>
              </a:ext>
            </a:extLst>
          </p:cNvPr>
          <p:cNvSpPr txBox="1"/>
          <p:nvPr/>
        </p:nvSpPr>
        <p:spPr>
          <a:xfrm>
            <a:off x="566961" y="2908095"/>
            <a:ext cx="10984832" cy="5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进行模型选择时，除了选择学习算法，还需进行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参数调节</a:t>
            </a:r>
            <a:r>
              <a:rPr lang="zh-CN" altLang="en-US" sz="2800" spc="-10" dirty="0">
                <a:latin typeface="+mn-ea"/>
              </a:rPr>
              <a:t>（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调参</a:t>
            </a:r>
            <a:r>
              <a:rPr lang="zh-CN" altLang="en-US" sz="2800" spc="-10" dirty="0"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C5DC44-5EE4-47AB-9BA8-F851AAB631E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0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47420</TotalTime>
  <Words>4273</Words>
  <Application>Microsoft Macintosh PowerPoint</Application>
  <PresentationFormat>Widescreen</PresentationFormat>
  <Paragraphs>487</Paragraphs>
  <Slides>45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等线</vt:lpstr>
      <vt:lpstr>微软雅黑</vt:lpstr>
      <vt:lpstr>微软雅黑</vt:lpstr>
      <vt:lpstr>方正大黑简体</vt:lpstr>
      <vt:lpstr>Arial</vt:lpstr>
      <vt:lpstr>Calibri</vt:lpstr>
      <vt:lpstr>Cambria Math</vt:lpstr>
      <vt:lpstr>Century Gothic</vt:lpstr>
      <vt:lpstr>Courier New</vt:lpstr>
      <vt:lpstr>Eras Bold ITC</vt:lpstr>
      <vt:lpstr>Impact</vt:lpstr>
      <vt:lpstr>Segoe UI</vt:lpstr>
      <vt:lpstr>Segoe UI Light</vt:lpstr>
      <vt:lpstr>Wingdings</vt:lpstr>
      <vt:lpstr>Office 主题​​</vt:lpstr>
      <vt:lpstr>1_OfficePLUS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Xueming Liu</cp:lastModifiedBy>
  <cp:revision>1639</cp:revision>
  <dcterms:created xsi:type="dcterms:W3CDTF">2018-12-23T08:46:10Z</dcterms:created>
  <dcterms:modified xsi:type="dcterms:W3CDTF">2023-11-08T13:57:31Z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